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76" r:id="rId3"/>
    <p:sldId id="263" r:id="rId4"/>
    <p:sldId id="274" r:id="rId5"/>
    <p:sldId id="277" r:id="rId6"/>
    <p:sldId id="273" r:id="rId7"/>
    <p:sldId id="264" r:id="rId8"/>
    <p:sldId id="267" r:id="rId9"/>
    <p:sldId id="268" r:id="rId10"/>
    <p:sldId id="266" r:id="rId11"/>
    <p:sldId id="265" r:id="rId12"/>
    <p:sldId id="269" r:id="rId13"/>
    <p:sldId id="270" r:id="rId14"/>
    <p:sldId id="278" r:id="rId15"/>
    <p:sldId id="280" r:id="rId16"/>
    <p:sldId id="284" r:id="rId17"/>
    <p:sldId id="282" r:id="rId18"/>
    <p:sldId id="283" r:id="rId19"/>
    <p:sldId id="279" r:id="rId20"/>
    <p:sldId id="271" r:id="rId21"/>
    <p:sldId id="272" r:id="rId22"/>
  </p:sldIdLst>
  <p:sldSz cx="9144000" cy="6858000" type="screen4x3"/>
  <p:notesSz cx="9872663" cy="67421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6EEF0-3B08-4608-9428-BC755832EC95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BA61B-68E7-4B1A-A871-28FD489E70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0129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A1FD3-47B0-4404-92B3-CA7A4824E267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034A0-932D-47B2-AF5C-6CA4F59EBE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4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3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34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42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207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37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30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88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8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33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8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078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94FA-751F-4D57-A1A7-845EA019DF93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A05C-53FC-4C4C-B6ED-DF0979EAA6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983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500034" y="1144694"/>
            <a:ext cx="7772400" cy="29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MARKETING EN COMMUNICATIE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52"/>
              <a:buFont typeface="Corbel"/>
              <a:buNone/>
            </a:pPr>
            <a:r>
              <a:rPr lang="en-US" sz="3052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OVERZICHT 2017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Calibri"/>
              <a:buNone/>
            </a:pPr>
            <a:endParaRPr sz="2405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5816"/>
            <a:ext cx="1918137" cy="1613268"/>
          </a:xfrm>
          <a:prstGeom prst="rect">
            <a:avLst/>
          </a:prstGeom>
        </p:spPr>
      </p:pic>
      <p:pic>
        <p:nvPicPr>
          <p:cNvPr id="8" name="Shape 89" descr="L:\TOE\Logo's\1.Tov&amp;Regio's\voor druk\Toerisme ne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5792224"/>
            <a:ext cx="1842077" cy="48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4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4" y="332656"/>
            <a:ext cx="631279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" y="1036320"/>
            <a:ext cx="695706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024890"/>
            <a:ext cx="693420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9" y="908720"/>
            <a:ext cx="807174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500034" y="1144694"/>
            <a:ext cx="7772400" cy="29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JAAROVERZICHT 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endParaRPr lang="en-US" sz="37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dirty="0" smtClean="0">
                <a:solidFill>
                  <a:schemeClr val="lt1"/>
                </a:solidFill>
                <a:latin typeface="Corbel"/>
                <a:sym typeface="Corbel"/>
              </a:rPr>
              <a:t>www.ontdekhetwaasland.be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Calibri"/>
              <a:buNone/>
            </a:pPr>
            <a:endParaRPr sz="2405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5816"/>
            <a:ext cx="1918137" cy="1613268"/>
          </a:xfrm>
          <a:prstGeom prst="rect">
            <a:avLst/>
          </a:prstGeom>
        </p:spPr>
      </p:pic>
      <p:pic>
        <p:nvPicPr>
          <p:cNvPr id="8" name="Shape 89" descr="L:\TOE\Logo's\1.Tov&amp;Regio's\voor druk\Toerisme ne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5792224"/>
            <a:ext cx="1842077" cy="48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1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" y="910590"/>
            <a:ext cx="7063740" cy="503682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00192" y="623731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Totaal</a:t>
            </a:r>
            <a:r>
              <a:rPr lang="nl-BE" dirty="0" smtClean="0"/>
              <a:t>: 46.713 gebruikers</a:t>
            </a:r>
          </a:p>
        </p:txBody>
      </p:sp>
    </p:spTree>
    <p:extLst>
      <p:ext uri="{BB962C8B-B14F-4D97-AF65-F5344CB8AC3E}">
        <p14:creationId xmlns:p14="http://schemas.microsoft.com/office/powerpoint/2010/main" val="18821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902970"/>
            <a:ext cx="705612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055370"/>
            <a:ext cx="6995160" cy="47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" y="956310"/>
            <a:ext cx="7033260" cy="49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500034" y="1144694"/>
            <a:ext cx="7772400" cy="29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JAAROVERZICHT 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endParaRPr lang="en-US" sz="37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nl-BE" sz="3700" b="1" dirty="0" smtClean="0">
                <a:solidFill>
                  <a:schemeClr val="lt1"/>
                </a:solidFill>
                <a:latin typeface="Corbel"/>
                <a:sym typeface="Corbel"/>
              </a:rPr>
              <a:t>Sociale Media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Calibri"/>
              <a:buNone/>
            </a:pPr>
            <a:endParaRPr sz="2405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5816"/>
            <a:ext cx="1918137" cy="1613268"/>
          </a:xfrm>
          <a:prstGeom prst="rect">
            <a:avLst/>
          </a:prstGeom>
        </p:spPr>
      </p:pic>
      <p:pic>
        <p:nvPicPr>
          <p:cNvPr id="8" name="Shape 89" descr="L:\TOE\Logo's\1.Tov&amp;Regio's\voor druk\Toerisme ne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5792224"/>
            <a:ext cx="1842077" cy="48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500034" y="1144694"/>
            <a:ext cx="7772400" cy="29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MARKETINGCAMPAGNE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endParaRPr lang="en-US" sz="37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SANOMA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Calibri"/>
              <a:buNone/>
            </a:pPr>
            <a:endParaRPr sz="2405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5816"/>
            <a:ext cx="1918137" cy="1613268"/>
          </a:xfrm>
          <a:prstGeom prst="rect">
            <a:avLst/>
          </a:prstGeom>
        </p:spPr>
      </p:pic>
      <p:pic>
        <p:nvPicPr>
          <p:cNvPr id="8" name="Shape 89" descr="L:\TOE\Logo's\1.Tov&amp;Regio's\voor druk\Toerisme ne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5792224"/>
            <a:ext cx="1842077" cy="48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9" y="836712"/>
            <a:ext cx="80789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5434856" cy="29546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0928"/>
            <a:ext cx="5209436" cy="34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72257" y="666808"/>
            <a:ext cx="3888432" cy="578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CAMPAGNE MET SANOMA</a:t>
            </a:r>
            <a:endParaRPr kumimoji="0" lang="nl-BE" altLang="nl-BE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altLang="nl-B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altLang="nl-B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1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LIBELLE.BE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 12 </a:t>
            </a:r>
            <a:r>
              <a:rPr kumimoji="0" lang="nl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branded</a:t>
            </a:r>
            <a: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 </a:t>
            </a:r>
            <a:r>
              <a:rPr kumimoji="0" lang="nl-BE" altLang="nl-BE" sz="1400" b="0" i="0" u="none" strike="noStrike" cap="none" normalizeH="0" dirty="0" err="1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stories</a:t>
            </a:r>
            <a: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 die gedurende 2 weken ondersteund worden met een trafficplan.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BE" altLang="nl-BE" sz="1400" baseline="0" dirty="0">
              <a:solidFill>
                <a:srgbClr val="303B4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 Interactieve kaart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BE" altLang="nl-BE" sz="1400" baseline="0" dirty="0">
              <a:solidFill>
                <a:srgbClr val="303B4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 Videocreatie met ambassadeurs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1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LIBELLE MAGAZINE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1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LIBELLE MAILINGS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1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DISPLAY CAMPAGNE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1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WHATSAPP CAMPAGNE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LOOPTIJD: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303B41"/>
                </a:solidFill>
                <a:effectLst/>
                <a:cs typeface="Arial" pitchFamily="34" charset="0"/>
              </a:rPr>
              <a:t>APRIL 2017 TOT EN MET FEBRUARI 2018</a:t>
            </a: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</a:p>
          <a:p>
            <a:endParaRPr lang="nl-BE" sz="1400" dirty="0"/>
          </a:p>
        </p:txBody>
      </p:sp>
      <p:pic>
        <p:nvPicPr>
          <p:cNvPr id="11" name="Picture 2" descr="https://lh5.googleusercontent.com/tXf3zquFAqKHVrkGYefCZe1QOk1dQvtmaNuks9GrvF4_vigTlT_wWnKA35qZHSPp7w7jR57AlHr28V8ZFGt8t9eUd2sxqF5pO05ZXwjtl9xKVfrCiKGhe9sHnsULzuv8AOZfw7G8L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10" y="3140968"/>
            <a:ext cx="6264424" cy="34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e15\Downloads\shot-20170905-13678-1nlbgh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03" y="202007"/>
            <a:ext cx="3851920" cy="2132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-24791" y="1089898"/>
            <a:ext cx="5364088" cy="4678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BE" sz="2000" b="1" dirty="0">
                <a:solidFill>
                  <a:srgbClr val="FF0000"/>
                </a:solidFill>
              </a:rPr>
              <a:t>CAMPAGNE MET SANOMA</a:t>
            </a:r>
            <a:endParaRPr lang="nl-BE" sz="2000" b="0" dirty="0" smtClean="0">
              <a:solidFill>
                <a:srgbClr val="FF0000"/>
              </a:solidFill>
              <a:effectLst/>
            </a:endParaRPr>
          </a:p>
          <a:p>
            <a:r>
              <a:rPr lang="nl-BE" b="0" dirty="0" smtClean="0">
                <a:effectLst/>
              </a:rPr>
              <a:t/>
            </a:r>
            <a:br>
              <a:rPr lang="nl-BE" b="0" dirty="0" smtClean="0">
                <a:effectLst/>
              </a:rPr>
            </a:br>
            <a:r>
              <a:rPr lang="nl-BE" sz="1400" b="1" dirty="0"/>
              <a:t>TUSSENTIJDSE </a:t>
            </a:r>
            <a:r>
              <a:rPr lang="nl-BE" sz="1400" b="1" dirty="0" smtClean="0"/>
              <a:t>RESULTATEN </a:t>
            </a:r>
            <a:r>
              <a:rPr lang="nl-BE" sz="1100" dirty="0" smtClean="0"/>
              <a:t>(tot eind 2017)</a:t>
            </a:r>
            <a:endParaRPr lang="nl-BE" sz="1100" dirty="0" smtClean="0">
              <a:effectLst/>
            </a:endParaRPr>
          </a:p>
          <a:p>
            <a:pPr fontAlgn="base"/>
            <a:endParaRPr lang="nl-BE" sz="1400" dirty="0" smtClean="0"/>
          </a:p>
          <a:p>
            <a:pPr fontAlgn="base"/>
            <a:endParaRPr lang="nl-BE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BE" sz="1400" dirty="0" err="1" smtClean="0"/>
              <a:t>Teasers</a:t>
            </a:r>
            <a:r>
              <a:rPr lang="nl-BE" sz="1400" dirty="0" smtClean="0"/>
              <a:t> voor </a:t>
            </a:r>
            <a:r>
              <a:rPr lang="nl-BE" sz="1400" dirty="0" err="1" smtClean="0"/>
              <a:t>branded</a:t>
            </a:r>
            <a:r>
              <a:rPr lang="nl-BE" sz="1400" dirty="0" smtClean="0"/>
              <a:t> </a:t>
            </a:r>
            <a:r>
              <a:rPr lang="nl-BE" sz="1400" dirty="0" err="1" smtClean="0"/>
              <a:t>stories</a:t>
            </a:r>
            <a:r>
              <a:rPr lang="nl-BE" sz="1400" dirty="0" smtClean="0"/>
              <a:t>: 6.272.695 impressies; 11.556 clicks </a:t>
            </a:r>
            <a:r>
              <a:rPr lang="nl-BE" sz="1400" dirty="0"/>
              <a:t>(CTR </a:t>
            </a:r>
            <a:r>
              <a:rPr lang="nl-BE" sz="1400" dirty="0" smtClean="0"/>
              <a:t>0,19%)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BE" sz="1400" dirty="0" err="1" smtClean="0"/>
              <a:t>Newsletters</a:t>
            </a:r>
            <a:r>
              <a:rPr lang="nl-BE" sz="1400" dirty="0" smtClean="0"/>
              <a:t>: 16.021 clicks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BE" sz="1400" dirty="0" err="1" smtClean="0"/>
              <a:t>Social</a:t>
            </a:r>
            <a:r>
              <a:rPr lang="nl-BE" sz="1400" dirty="0" smtClean="0"/>
              <a:t> engagement (</a:t>
            </a:r>
            <a:r>
              <a:rPr lang="nl-BE" sz="1400" dirty="0" err="1" smtClean="0"/>
              <a:t>likes</a:t>
            </a:r>
            <a:r>
              <a:rPr lang="nl-BE" sz="1400" dirty="0" smtClean="0"/>
              <a:t>, shares, </a:t>
            </a:r>
            <a:r>
              <a:rPr lang="nl-BE" sz="1400" dirty="0" err="1" smtClean="0"/>
              <a:t>reactions</a:t>
            </a:r>
            <a:r>
              <a:rPr lang="nl-BE" sz="1400" dirty="0" smtClean="0"/>
              <a:t>): 177 acties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BE" sz="1400" dirty="0" smtClean="0"/>
              <a:t>Pageviews </a:t>
            </a:r>
            <a:r>
              <a:rPr lang="nl-BE" sz="1400" dirty="0" err="1" smtClean="0"/>
              <a:t>stories</a:t>
            </a:r>
            <a:r>
              <a:rPr lang="nl-BE" sz="1400" dirty="0" smtClean="0"/>
              <a:t>: 46.769, </a:t>
            </a:r>
            <a:r>
              <a:rPr lang="nl-BE" sz="1400" dirty="0"/>
              <a:t>CTR </a:t>
            </a:r>
            <a:r>
              <a:rPr lang="nl-BE" sz="1400" dirty="0" smtClean="0"/>
              <a:t>vanuit </a:t>
            </a:r>
            <a:r>
              <a:rPr lang="nl-BE" sz="1400" dirty="0" err="1" smtClean="0"/>
              <a:t>stories</a:t>
            </a:r>
            <a:r>
              <a:rPr lang="nl-BE" sz="1400" dirty="0" smtClean="0"/>
              <a:t>: 5.283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BE" sz="1400" dirty="0" smtClean="0"/>
              <a:t>Videoviews: 911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BE" sz="1400" dirty="0" err="1" smtClean="0"/>
              <a:t>Dedicated</a:t>
            </a:r>
            <a:r>
              <a:rPr lang="nl-BE" sz="1400" dirty="0" smtClean="0"/>
              <a:t> e-mailing: open </a:t>
            </a:r>
            <a:r>
              <a:rPr lang="nl-BE" sz="1400" dirty="0" err="1" smtClean="0"/>
              <a:t>rate</a:t>
            </a:r>
            <a:r>
              <a:rPr lang="nl-BE" sz="1400" dirty="0" smtClean="0"/>
              <a:t> 26,51% op een totaal van 54.714 </a:t>
            </a:r>
            <a:r>
              <a:rPr lang="nl-BE" sz="1400" dirty="0" err="1" smtClean="0"/>
              <a:t>deliveries</a:t>
            </a:r>
            <a:r>
              <a:rPr lang="nl-BE" sz="1400" dirty="0" smtClean="0"/>
              <a:t>, 321 clicks, CTR 2,21%</a:t>
            </a:r>
            <a:endParaRPr lang="nl-BE" sz="1400" dirty="0"/>
          </a:p>
          <a:p>
            <a:r>
              <a:rPr lang="nl-BE" b="0" dirty="0" smtClean="0">
                <a:effectLst/>
              </a:rPr>
              <a:t/>
            </a:r>
            <a:br>
              <a:rPr lang="nl-BE" b="0" dirty="0" smtClean="0">
                <a:effectLst/>
              </a:rPr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17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8"/>
          <p:cNvSpPr txBox="1"/>
          <p:nvPr/>
        </p:nvSpPr>
        <p:spPr>
          <a:xfrm>
            <a:off x="500034" y="1144694"/>
            <a:ext cx="7772400" cy="29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JAAROVERZICHT 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endParaRPr lang="en-US" sz="37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orbel"/>
              <a:buNone/>
            </a:pPr>
            <a:r>
              <a:rPr lang="en-US" sz="3700" b="1" dirty="0" smtClean="0">
                <a:solidFill>
                  <a:schemeClr val="lt1"/>
                </a:solidFill>
                <a:latin typeface="Corbel"/>
                <a:sym typeface="Corbel"/>
              </a:rPr>
              <a:t>www.toerismewaasland.be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endParaRPr sz="37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Calibri"/>
              <a:buNone/>
            </a:pPr>
            <a:endParaRPr sz="2405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5816"/>
            <a:ext cx="1918137" cy="1613268"/>
          </a:xfrm>
          <a:prstGeom prst="rect">
            <a:avLst/>
          </a:prstGeom>
        </p:spPr>
      </p:pic>
      <p:pic>
        <p:nvPicPr>
          <p:cNvPr id="8" name="Shape 89" descr="L:\TOE\Logo's\1.Tov&amp;Regio's\voor druk\Toerisme ne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5792224"/>
            <a:ext cx="1842077" cy="48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0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" y="685800"/>
            <a:ext cx="70789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857250"/>
            <a:ext cx="68732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" y="1070610"/>
            <a:ext cx="6957060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33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0" y="-138267"/>
            <a:ext cx="9702068" cy="692240"/>
          </a:xfrm>
          <a:prstGeom prst="rect">
            <a:avLst/>
          </a:prstGeom>
          <a:solidFill>
            <a:srgbClr val="18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" y="986790"/>
            <a:ext cx="6941820" cy="48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53</Words>
  <Application>Microsoft Office PowerPoint</Application>
  <PresentationFormat>Diavoorstelling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 Oost-Vlaanderen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Schaght Heidi</dc:creator>
  <cp:lastModifiedBy>Schaght Heidi</cp:lastModifiedBy>
  <cp:revision>16</cp:revision>
  <cp:lastPrinted>2018-02-01T12:46:48Z</cp:lastPrinted>
  <dcterms:created xsi:type="dcterms:W3CDTF">2018-01-30T12:15:26Z</dcterms:created>
  <dcterms:modified xsi:type="dcterms:W3CDTF">2018-02-01T14:49:48Z</dcterms:modified>
</cp:coreProperties>
</file>