
<file path=[Content_Types].xml><?xml version="1.0" encoding="utf-8"?>
<Types xmlns="http://schemas.openxmlformats.org/package/2006/content-types">
  <Default Extension="png" ContentType="image/png"/>
  <Default Extension="tmp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90" r:id="rId2"/>
    <p:sldId id="258" r:id="rId3"/>
    <p:sldId id="261" r:id="rId4"/>
    <p:sldId id="265" r:id="rId5"/>
    <p:sldId id="263" r:id="rId6"/>
    <p:sldId id="259" r:id="rId7"/>
    <p:sldId id="260" r:id="rId8"/>
    <p:sldId id="266" r:id="rId9"/>
    <p:sldId id="267" r:id="rId10"/>
    <p:sldId id="268" r:id="rId11"/>
    <p:sldId id="274" r:id="rId12"/>
    <p:sldId id="271" r:id="rId13"/>
    <p:sldId id="270" r:id="rId14"/>
    <p:sldId id="272" r:id="rId15"/>
    <p:sldId id="273" r:id="rId16"/>
    <p:sldId id="269" r:id="rId17"/>
    <p:sldId id="275" r:id="rId18"/>
    <p:sldId id="276" r:id="rId19"/>
    <p:sldId id="277" r:id="rId20"/>
    <p:sldId id="280" r:id="rId21"/>
    <p:sldId id="281" r:id="rId22"/>
    <p:sldId id="282" r:id="rId23"/>
    <p:sldId id="283" r:id="rId24"/>
    <p:sldId id="284" r:id="rId25"/>
    <p:sldId id="286" r:id="rId26"/>
  </p:sldIdLst>
  <p:sldSz cx="9144000" cy="6858000" type="screen4x3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8F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144" autoAdjust="0"/>
    <p:restoredTop sz="94660"/>
  </p:normalViewPr>
  <p:slideViewPr>
    <p:cSldViewPr>
      <p:cViewPr varScale="1">
        <p:scale>
          <a:sx n="77" d="100"/>
          <a:sy n="77" d="100"/>
        </p:scale>
        <p:origin x="-1037" y="-8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image" Target="../media/image23.jpeg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4CB8A6-51D8-460D-916C-D8295B3E778B}" type="doc">
      <dgm:prSet loTypeId="urn:microsoft.com/office/officeart/2005/8/layout/vList4" loCatId="list" qsTypeId="urn:microsoft.com/office/officeart/2005/8/quickstyle/simple1" qsCatId="simple" csTypeId="urn:microsoft.com/office/officeart/2005/8/colors/accent2_3" csCatId="accent2" phldr="1"/>
      <dgm:spPr/>
    </dgm:pt>
    <dgm:pt modelId="{EC48F632-A563-4012-868B-F524275A22C9}">
      <dgm:prSet phldrT="[Tekst]" custT="1"/>
      <dgm:spPr/>
      <dgm:t>
        <a:bodyPr/>
        <a:lstStyle/>
        <a:p>
          <a:r>
            <a:rPr lang="en-US" sz="2000" dirty="0" smtClean="0"/>
            <a:t>BELEEF JE EIGEN RONDE</a:t>
          </a:r>
          <a:endParaRPr lang="nl-BE" sz="2000" dirty="0"/>
        </a:p>
      </dgm:t>
    </dgm:pt>
    <dgm:pt modelId="{551D63D8-87D9-48AE-96CA-438BFD3975D5}" type="parTrans" cxnId="{8AF01FCF-3482-4555-929D-9CB3A14D5ACD}">
      <dgm:prSet/>
      <dgm:spPr/>
      <dgm:t>
        <a:bodyPr/>
        <a:lstStyle/>
        <a:p>
          <a:endParaRPr lang="nl-BE"/>
        </a:p>
      </dgm:t>
    </dgm:pt>
    <dgm:pt modelId="{E36C8013-4CF1-4FA1-B33C-70204326AD09}" type="sibTrans" cxnId="{8AF01FCF-3482-4555-929D-9CB3A14D5ACD}">
      <dgm:prSet/>
      <dgm:spPr/>
      <dgm:t>
        <a:bodyPr/>
        <a:lstStyle/>
        <a:p>
          <a:endParaRPr lang="nl-BE"/>
        </a:p>
      </dgm:t>
    </dgm:pt>
    <dgm:pt modelId="{B0A06092-CFD6-4E6D-97E5-9772A91D507C}">
      <dgm:prSet phldrT="[Tekst]" custT="1"/>
      <dgm:spPr/>
      <dgm:t>
        <a:bodyPr/>
        <a:lstStyle/>
        <a:p>
          <a:r>
            <a:rPr lang="en-US" sz="2000" dirty="0" smtClean="0"/>
            <a:t>PLAN BIER</a:t>
          </a:r>
          <a:endParaRPr lang="nl-BE" sz="2000" dirty="0"/>
        </a:p>
      </dgm:t>
    </dgm:pt>
    <dgm:pt modelId="{5E3A2B3C-57A3-4D2F-B84E-0B670D917EE8}" type="parTrans" cxnId="{01E52F81-04F4-4D5D-B3B4-5D58E1A8F4DB}">
      <dgm:prSet/>
      <dgm:spPr/>
      <dgm:t>
        <a:bodyPr/>
        <a:lstStyle/>
        <a:p>
          <a:endParaRPr lang="nl-BE"/>
        </a:p>
      </dgm:t>
    </dgm:pt>
    <dgm:pt modelId="{B454827B-356F-4DEE-BA80-2656589E8E25}" type="sibTrans" cxnId="{01E52F81-04F4-4D5D-B3B4-5D58E1A8F4DB}">
      <dgm:prSet/>
      <dgm:spPr/>
      <dgm:t>
        <a:bodyPr/>
        <a:lstStyle/>
        <a:p>
          <a:endParaRPr lang="nl-BE"/>
        </a:p>
      </dgm:t>
    </dgm:pt>
    <dgm:pt modelId="{7A5C3CB7-DEAD-47C6-8CED-75D3163A7ED6}">
      <dgm:prSet phldrT="[Tekst]" custT="1"/>
      <dgm:spPr/>
      <dgm:t>
        <a:bodyPr/>
        <a:lstStyle/>
        <a:p>
          <a:r>
            <a:rPr lang="en-US" sz="2000" dirty="0" smtClean="0"/>
            <a:t>STAPAF</a:t>
          </a:r>
          <a:endParaRPr lang="nl-BE" sz="2000" dirty="0"/>
        </a:p>
      </dgm:t>
    </dgm:pt>
    <dgm:pt modelId="{17A4A201-F2AA-4922-9952-AA013F7DC98C}" type="parTrans" cxnId="{9219E39A-042C-408B-B31B-BB580FD32F92}">
      <dgm:prSet/>
      <dgm:spPr/>
      <dgm:t>
        <a:bodyPr/>
        <a:lstStyle/>
        <a:p>
          <a:endParaRPr lang="nl-BE"/>
        </a:p>
      </dgm:t>
    </dgm:pt>
    <dgm:pt modelId="{832C762B-9EDB-477B-8708-7009D56136CA}" type="sibTrans" cxnId="{9219E39A-042C-408B-B31B-BB580FD32F92}">
      <dgm:prSet/>
      <dgm:spPr/>
      <dgm:t>
        <a:bodyPr/>
        <a:lstStyle/>
        <a:p>
          <a:endParaRPr lang="nl-BE"/>
        </a:p>
      </dgm:t>
    </dgm:pt>
    <dgm:pt modelId="{752A7BFF-0DFF-4898-94E7-25C6F26608EB}" type="pres">
      <dgm:prSet presAssocID="{604CB8A6-51D8-460D-916C-D8295B3E778B}" presName="linear" presStyleCnt="0">
        <dgm:presLayoutVars>
          <dgm:dir/>
          <dgm:resizeHandles val="exact"/>
        </dgm:presLayoutVars>
      </dgm:prSet>
      <dgm:spPr/>
    </dgm:pt>
    <dgm:pt modelId="{962550A2-AF5B-49F6-85F4-14525F8C0277}" type="pres">
      <dgm:prSet presAssocID="{EC48F632-A563-4012-868B-F524275A22C9}" presName="comp" presStyleCnt="0"/>
      <dgm:spPr/>
    </dgm:pt>
    <dgm:pt modelId="{E70D3424-7CF5-4712-BD19-288A98810B6C}" type="pres">
      <dgm:prSet presAssocID="{EC48F632-A563-4012-868B-F524275A22C9}" presName="box" presStyleLbl="node1" presStyleIdx="0" presStyleCnt="3"/>
      <dgm:spPr/>
      <dgm:t>
        <a:bodyPr/>
        <a:lstStyle/>
        <a:p>
          <a:endParaRPr lang="nl-BE"/>
        </a:p>
      </dgm:t>
    </dgm:pt>
    <dgm:pt modelId="{3A8713EE-DC55-4FA0-91EB-4A5CCA0BD0B1}" type="pres">
      <dgm:prSet presAssocID="{EC48F632-A563-4012-868B-F524275A22C9}" presName="img" presStyleLbl="fgImgPlace1" presStyleIdx="0" presStyleCnt="3" custScaleX="3085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090D064B-ADD3-4DB5-BE74-F243802D1ADF}" type="pres">
      <dgm:prSet presAssocID="{EC48F632-A563-4012-868B-F524275A22C9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E644AF7E-F1DD-44ED-8866-E6EA32222DDC}" type="pres">
      <dgm:prSet presAssocID="{E36C8013-4CF1-4FA1-B33C-70204326AD09}" presName="spacer" presStyleCnt="0"/>
      <dgm:spPr/>
    </dgm:pt>
    <dgm:pt modelId="{0E0772D4-D6BF-414A-81BD-EAA2F2159CFE}" type="pres">
      <dgm:prSet presAssocID="{B0A06092-CFD6-4E6D-97E5-9772A91D507C}" presName="comp" presStyleCnt="0"/>
      <dgm:spPr/>
    </dgm:pt>
    <dgm:pt modelId="{FF475DA2-CD48-4341-AE46-3BF06352C89C}" type="pres">
      <dgm:prSet presAssocID="{B0A06092-CFD6-4E6D-97E5-9772A91D507C}" presName="box" presStyleLbl="node1" presStyleIdx="1" presStyleCnt="3"/>
      <dgm:spPr/>
      <dgm:t>
        <a:bodyPr/>
        <a:lstStyle/>
        <a:p>
          <a:endParaRPr lang="nl-BE"/>
        </a:p>
      </dgm:t>
    </dgm:pt>
    <dgm:pt modelId="{ECFE238D-C2A4-4092-9F82-0745ADD98F4E}" type="pres">
      <dgm:prSet presAssocID="{B0A06092-CFD6-4E6D-97E5-9772A91D507C}" presName="img" presStyleLbl="fgImgPlace1" presStyleIdx="1" presStyleCnt="3" custScaleX="3085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68FCD718-154A-49A0-B830-02E59DB1D738}" type="pres">
      <dgm:prSet presAssocID="{B0A06092-CFD6-4E6D-97E5-9772A91D507C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5C78B8AF-BAAE-43E2-BBE7-8AFC7E602501}" type="pres">
      <dgm:prSet presAssocID="{B454827B-356F-4DEE-BA80-2656589E8E25}" presName="spacer" presStyleCnt="0"/>
      <dgm:spPr/>
    </dgm:pt>
    <dgm:pt modelId="{4C1A943E-6608-4C4B-9A6F-539F45C6CFF0}" type="pres">
      <dgm:prSet presAssocID="{7A5C3CB7-DEAD-47C6-8CED-75D3163A7ED6}" presName="comp" presStyleCnt="0"/>
      <dgm:spPr/>
    </dgm:pt>
    <dgm:pt modelId="{D2C1577F-33FA-4512-8AD8-932652A79BAA}" type="pres">
      <dgm:prSet presAssocID="{7A5C3CB7-DEAD-47C6-8CED-75D3163A7ED6}" presName="box" presStyleLbl="node1" presStyleIdx="2" presStyleCnt="3"/>
      <dgm:spPr/>
      <dgm:t>
        <a:bodyPr/>
        <a:lstStyle/>
        <a:p>
          <a:endParaRPr lang="nl-BE"/>
        </a:p>
      </dgm:t>
    </dgm:pt>
    <dgm:pt modelId="{33C875E4-CFAA-4E76-9BCC-FB72784B59AD}" type="pres">
      <dgm:prSet presAssocID="{7A5C3CB7-DEAD-47C6-8CED-75D3163A7ED6}" presName="img" presStyleLbl="fgImgPlace1" presStyleIdx="2" presStyleCnt="3" custScaleX="3085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</dgm:spPr>
    </dgm:pt>
    <dgm:pt modelId="{40F482A3-2A44-46D1-98C8-99576E60513A}" type="pres">
      <dgm:prSet presAssocID="{7A5C3CB7-DEAD-47C6-8CED-75D3163A7ED6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8AF01FCF-3482-4555-929D-9CB3A14D5ACD}" srcId="{604CB8A6-51D8-460D-916C-D8295B3E778B}" destId="{EC48F632-A563-4012-868B-F524275A22C9}" srcOrd="0" destOrd="0" parTransId="{551D63D8-87D9-48AE-96CA-438BFD3975D5}" sibTransId="{E36C8013-4CF1-4FA1-B33C-70204326AD09}"/>
    <dgm:cxn modelId="{79458611-DEE4-49AF-85C4-E70448308A3A}" type="presOf" srcId="{B0A06092-CFD6-4E6D-97E5-9772A91D507C}" destId="{FF475DA2-CD48-4341-AE46-3BF06352C89C}" srcOrd="0" destOrd="0" presId="urn:microsoft.com/office/officeart/2005/8/layout/vList4"/>
    <dgm:cxn modelId="{E0E1C2FF-843D-4F22-9E78-C09EF7CE0F39}" type="presOf" srcId="{7A5C3CB7-DEAD-47C6-8CED-75D3163A7ED6}" destId="{D2C1577F-33FA-4512-8AD8-932652A79BAA}" srcOrd="0" destOrd="0" presId="urn:microsoft.com/office/officeart/2005/8/layout/vList4"/>
    <dgm:cxn modelId="{9219E39A-042C-408B-B31B-BB580FD32F92}" srcId="{604CB8A6-51D8-460D-916C-D8295B3E778B}" destId="{7A5C3CB7-DEAD-47C6-8CED-75D3163A7ED6}" srcOrd="2" destOrd="0" parTransId="{17A4A201-F2AA-4922-9952-AA013F7DC98C}" sibTransId="{832C762B-9EDB-477B-8708-7009D56136CA}"/>
    <dgm:cxn modelId="{26D5A9F3-9299-4315-9129-0089BA2C0585}" type="presOf" srcId="{EC48F632-A563-4012-868B-F524275A22C9}" destId="{E70D3424-7CF5-4712-BD19-288A98810B6C}" srcOrd="0" destOrd="0" presId="urn:microsoft.com/office/officeart/2005/8/layout/vList4"/>
    <dgm:cxn modelId="{BA2962AA-8A14-4C8B-BCD5-9DC237204AEC}" type="presOf" srcId="{7A5C3CB7-DEAD-47C6-8CED-75D3163A7ED6}" destId="{40F482A3-2A44-46D1-98C8-99576E60513A}" srcOrd="1" destOrd="0" presId="urn:microsoft.com/office/officeart/2005/8/layout/vList4"/>
    <dgm:cxn modelId="{1EBEF555-74E9-4FE2-A9D5-63F495EE8CCD}" type="presOf" srcId="{604CB8A6-51D8-460D-916C-D8295B3E778B}" destId="{752A7BFF-0DFF-4898-94E7-25C6F26608EB}" srcOrd="0" destOrd="0" presId="urn:microsoft.com/office/officeart/2005/8/layout/vList4"/>
    <dgm:cxn modelId="{69E740A5-73AE-4FED-B1F4-0422C72A0989}" type="presOf" srcId="{B0A06092-CFD6-4E6D-97E5-9772A91D507C}" destId="{68FCD718-154A-49A0-B830-02E59DB1D738}" srcOrd="1" destOrd="0" presId="urn:microsoft.com/office/officeart/2005/8/layout/vList4"/>
    <dgm:cxn modelId="{C9D81660-98DB-4488-971C-35F583E9D32F}" type="presOf" srcId="{EC48F632-A563-4012-868B-F524275A22C9}" destId="{090D064B-ADD3-4DB5-BE74-F243802D1ADF}" srcOrd="1" destOrd="0" presId="urn:microsoft.com/office/officeart/2005/8/layout/vList4"/>
    <dgm:cxn modelId="{01E52F81-04F4-4D5D-B3B4-5D58E1A8F4DB}" srcId="{604CB8A6-51D8-460D-916C-D8295B3E778B}" destId="{B0A06092-CFD6-4E6D-97E5-9772A91D507C}" srcOrd="1" destOrd="0" parTransId="{5E3A2B3C-57A3-4D2F-B84E-0B670D917EE8}" sibTransId="{B454827B-356F-4DEE-BA80-2656589E8E25}"/>
    <dgm:cxn modelId="{167D0010-478E-4DB2-96CF-165FA789665E}" type="presParOf" srcId="{752A7BFF-0DFF-4898-94E7-25C6F26608EB}" destId="{962550A2-AF5B-49F6-85F4-14525F8C0277}" srcOrd="0" destOrd="0" presId="urn:microsoft.com/office/officeart/2005/8/layout/vList4"/>
    <dgm:cxn modelId="{6C51763D-2127-43F1-A939-59AFCC6C979F}" type="presParOf" srcId="{962550A2-AF5B-49F6-85F4-14525F8C0277}" destId="{E70D3424-7CF5-4712-BD19-288A98810B6C}" srcOrd="0" destOrd="0" presId="urn:microsoft.com/office/officeart/2005/8/layout/vList4"/>
    <dgm:cxn modelId="{929AB53B-40C7-4E7A-9647-21FBFC19857F}" type="presParOf" srcId="{962550A2-AF5B-49F6-85F4-14525F8C0277}" destId="{3A8713EE-DC55-4FA0-91EB-4A5CCA0BD0B1}" srcOrd="1" destOrd="0" presId="urn:microsoft.com/office/officeart/2005/8/layout/vList4"/>
    <dgm:cxn modelId="{E6312587-EA98-4A9A-B23C-9D541736D11C}" type="presParOf" srcId="{962550A2-AF5B-49F6-85F4-14525F8C0277}" destId="{090D064B-ADD3-4DB5-BE74-F243802D1ADF}" srcOrd="2" destOrd="0" presId="urn:microsoft.com/office/officeart/2005/8/layout/vList4"/>
    <dgm:cxn modelId="{9E296578-C4CE-4D57-B3FA-708A524197C8}" type="presParOf" srcId="{752A7BFF-0DFF-4898-94E7-25C6F26608EB}" destId="{E644AF7E-F1DD-44ED-8866-E6EA32222DDC}" srcOrd="1" destOrd="0" presId="urn:microsoft.com/office/officeart/2005/8/layout/vList4"/>
    <dgm:cxn modelId="{69ECE63C-8A8D-4AB6-BE1F-D172E257BDE5}" type="presParOf" srcId="{752A7BFF-0DFF-4898-94E7-25C6F26608EB}" destId="{0E0772D4-D6BF-414A-81BD-EAA2F2159CFE}" srcOrd="2" destOrd="0" presId="urn:microsoft.com/office/officeart/2005/8/layout/vList4"/>
    <dgm:cxn modelId="{BE95EF37-F9B0-482B-AB15-DF92C61E8F05}" type="presParOf" srcId="{0E0772D4-D6BF-414A-81BD-EAA2F2159CFE}" destId="{FF475DA2-CD48-4341-AE46-3BF06352C89C}" srcOrd="0" destOrd="0" presId="urn:microsoft.com/office/officeart/2005/8/layout/vList4"/>
    <dgm:cxn modelId="{F069FAF8-5E6B-40FC-B4CF-630F1A8F3EE8}" type="presParOf" srcId="{0E0772D4-D6BF-414A-81BD-EAA2F2159CFE}" destId="{ECFE238D-C2A4-4092-9F82-0745ADD98F4E}" srcOrd="1" destOrd="0" presId="urn:microsoft.com/office/officeart/2005/8/layout/vList4"/>
    <dgm:cxn modelId="{3D80995B-F4A4-408C-B294-2B11DDD776AF}" type="presParOf" srcId="{0E0772D4-D6BF-414A-81BD-EAA2F2159CFE}" destId="{68FCD718-154A-49A0-B830-02E59DB1D738}" srcOrd="2" destOrd="0" presId="urn:microsoft.com/office/officeart/2005/8/layout/vList4"/>
    <dgm:cxn modelId="{1A9D8A79-F924-4F23-9E64-F33FF2FE8C6E}" type="presParOf" srcId="{752A7BFF-0DFF-4898-94E7-25C6F26608EB}" destId="{5C78B8AF-BAAE-43E2-BBE7-8AFC7E602501}" srcOrd="3" destOrd="0" presId="urn:microsoft.com/office/officeart/2005/8/layout/vList4"/>
    <dgm:cxn modelId="{D6F5ACA7-BF69-4757-8D41-1DB0402CCBFB}" type="presParOf" srcId="{752A7BFF-0DFF-4898-94E7-25C6F26608EB}" destId="{4C1A943E-6608-4C4B-9A6F-539F45C6CFF0}" srcOrd="4" destOrd="0" presId="urn:microsoft.com/office/officeart/2005/8/layout/vList4"/>
    <dgm:cxn modelId="{88B76256-31CB-44E5-AC02-0CDD0DB6EAA1}" type="presParOf" srcId="{4C1A943E-6608-4C4B-9A6F-539F45C6CFF0}" destId="{D2C1577F-33FA-4512-8AD8-932652A79BAA}" srcOrd="0" destOrd="0" presId="urn:microsoft.com/office/officeart/2005/8/layout/vList4"/>
    <dgm:cxn modelId="{9A969C8E-F1D4-4052-8F16-77CEB1DD6583}" type="presParOf" srcId="{4C1A943E-6608-4C4B-9A6F-539F45C6CFF0}" destId="{33C875E4-CFAA-4E76-9BCC-FB72784B59AD}" srcOrd="1" destOrd="0" presId="urn:microsoft.com/office/officeart/2005/8/layout/vList4"/>
    <dgm:cxn modelId="{DED5B497-3CC6-496F-85F7-C67C8690F938}" type="presParOf" srcId="{4C1A943E-6608-4C4B-9A6F-539F45C6CFF0}" destId="{40F482A3-2A44-46D1-98C8-99576E60513A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04CB8A6-51D8-460D-916C-D8295B3E778B}" type="doc">
      <dgm:prSet loTypeId="urn:microsoft.com/office/officeart/2005/8/layout/vList4" loCatId="list" qsTypeId="urn:microsoft.com/office/officeart/2005/8/quickstyle/simple1" qsCatId="simple" csTypeId="urn:microsoft.com/office/officeart/2005/8/colors/accent2_3" csCatId="accent2" phldr="1"/>
      <dgm:spPr/>
    </dgm:pt>
    <dgm:pt modelId="{EC48F632-A563-4012-868B-F524275A22C9}">
      <dgm:prSet phldrT="[Tekst]" custT="1"/>
      <dgm:spPr/>
      <dgm:t>
        <a:bodyPr/>
        <a:lstStyle/>
        <a:p>
          <a:r>
            <a:rPr lang="en-US" sz="2000" dirty="0" smtClean="0"/>
            <a:t>GENT, KINDVRIENDELIJKE STAD</a:t>
          </a:r>
          <a:endParaRPr lang="nl-BE" sz="2000" dirty="0"/>
        </a:p>
      </dgm:t>
    </dgm:pt>
    <dgm:pt modelId="{551D63D8-87D9-48AE-96CA-438BFD3975D5}" type="parTrans" cxnId="{8AF01FCF-3482-4555-929D-9CB3A14D5ACD}">
      <dgm:prSet/>
      <dgm:spPr/>
      <dgm:t>
        <a:bodyPr/>
        <a:lstStyle/>
        <a:p>
          <a:endParaRPr lang="nl-BE"/>
        </a:p>
      </dgm:t>
    </dgm:pt>
    <dgm:pt modelId="{E36C8013-4CF1-4FA1-B33C-70204326AD09}" type="sibTrans" cxnId="{8AF01FCF-3482-4555-929D-9CB3A14D5ACD}">
      <dgm:prSet/>
      <dgm:spPr/>
      <dgm:t>
        <a:bodyPr/>
        <a:lstStyle/>
        <a:p>
          <a:endParaRPr lang="nl-BE"/>
        </a:p>
      </dgm:t>
    </dgm:pt>
    <dgm:pt modelId="{B0A06092-CFD6-4E6D-97E5-9772A91D507C}">
      <dgm:prSet phldrT="[Tekst]" custT="1"/>
      <dgm:spPr/>
      <dgm:t>
        <a:bodyPr/>
        <a:lstStyle/>
        <a:p>
          <a:r>
            <a:rPr lang="en-US" sz="2000" dirty="0" smtClean="0"/>
            <a:t>KUNST IN DE LEIESTREEK</a:t>
          </a:r>
          <a:endParaRPr lang="nl-BE" sz="2000" dirty="0"/>
        </a:p>
      </dgm:t>
    </dgm:pt>
    <dgm:pt modelId="{5E3A2B3C-57A3-4D2F-B84E-0B670D917EE8}" type="parTrans" cxnId="{01E52F81-04F4-4D5D-B3B4-5D58E1A8F4DB}">
      <dgm:prSet/>
      <dgm:spPr/>
      <dgm:t>
        <a:bodyPr/>
        <a:lstStyle/>
        <a:p>
          <a:endParaRPr lang="nl-BE"/>
        </a:p>
      </dgm:t>
    </dgm:pt>
    <dgm:pt modelId="{B454827B-356F-4DEE-BA80-2656589E8E25}" type="sibTrans" cxnId="{01E52F81-04F4-4D5D-B3B4-5D58E1A8F4DB}">
      <dgm:prSet/>
      <dgm:spPr/>
      <dgm:t>
        <a:bodyPr/>
        <a:lstStyle/>
        <a:p>
          <a:endParaRPr lang="nl-BE"/>
        </a:p>
      </dgm:t>
    </dgm:pt>
    <dgm:pt modelId="{7A5C3CB7-DEAD-47C6-8CED-75D3163A7ED6}">
      <dgm:prSet phldrT="[Tekst]" custT="1"/>
      <dgm:spPr/>
      <dgm:t>
        <a:bodyPr/>
        <a:lstStyle/>
        <a:p>
          <a:r>
            <a:rPr lang="en-US" sz="2000" dirty="0" smtClean="0"/>
            <a:t>FIETSZOMER MEETJESLAND</a:t>
          </a:r>
          <a:endParaRPr lang="nl-BE" sz="2000" dirty="0"/>
        </a:p>
      </dgm:t>
    </dgm:pt>
    <dgm:pt modelId="{17A4A201-F2AA-4922-9952-AA013F7DC98C}" type="parTrans" cxnId="{9219E39A-042C-408B-B31B-BB580FD32F92}">
      <dgm:prSet/>
      <dgm:spPr/>
      <dgm:t>
        <a:bodyPr/>
        <a:lstStyle/>
        <a:p>
          <a:endParaRPr lang="nl-BE"/>
        </a:p>
      </dgm:t>
    </dgm:pt>
    <dgm:pt modelId="{832C762B-9EDB-477B-8708-7009D56136CA}" type="sibTrans" cxnId="{9219E39A-042C-408B-B31B-BB580FD32F92}">
      <dgm:prSet/>
      <dgm:spPr/>
      <dgm:t>
        <a:bodyPr/>
        <a:lstStyle/>
        <a:p>
          <a:endParaRPr lang="nl-BE"/>
        </a:p>
      </dgm:t>
    </dgm:pt>
    <dgm:pt modelId="{336FA21D-1308-44F8-B6EF-D3E71A6816F5}">
      <dgm:prSet custT="1"/>
      <dgm:spPr/>
      <dgm:t>
        <a:bodyPr/>
        <a:lstStyle/>
        <a:p>
          <a:r>
            <a:rPr lang="en-US" sz="2000" dirty="0" smtClean="0"/>
            <a:t>OEVERLOPEN IN WAASLAND</a:t>
          </a:r>
          <a:endParaRPr lang="nl-BE" sz="2000" dirty="0"/>
        </a:p>
      </dgm:t>
    </dgm:pt>
    <dgm:pt modelId="{EF3FCA28-C661-4EAF-89EF-0E944B18DB55}" type="parTrans" cxnId="{DA79DEA0-A10D-4335-B02A-026CD08A0826}">
      <dgm:prSet/>
      <dgm:spPr/>
      <dgm:t>
        <a:bodyPr/>
        <a:lstStyle/>
        <a:p>
          <a:endParaRPr lang="nl-BE"/>
        </a:p>
      </dgm:t>
    </dgm:pt>
    <dgm:pt modelId="{9C4CCE42-E24F-4A30-B1DE-07116783FDF0}" type="sibTrans" cxnId="{DA79DEA0-A10D-4335-B02A-026CD08A0826}">
      <dgm:prSet/>
      <dgm:spPr/>
      <dgm:t>
        <a:bodyPr/>
        <a:lstStyle/>
        <a:p>
          <a:endParaRPr lang="nl-BE"/>
        </a:p>
      </dgm:t>
    </dgm:pt>
    <dgm:pt modelId="{1F41890C-420B-4D2E-9577-C260853276ED}">
      <dgm:prSet custT="1"/>
      <dgm:spPr/>
      <dgm:t>
        <a:bodyPr/>
        <a:lstStyle/>
        <a:p>
          <a:r>
            <a:rPr lang="en-US" sz="2000" dirty="0" smtClean="0"/>
            <a:t>FIETSEN EN WANDELEN IN SCHELDELAND</a:t>
          </a:r>
          <a:endParaRPr lang="nl-BE" sz="2000" dirty="0"/>
        </a:p>
      </dgm:t>
    </dgm:pt>
    <dgm:pt modelId="{5594965A-6F42-41D2-9B22-502F27970679}" type="parTrans" cxnId="{1C9E528D-3FA5-407E-8CCA-16B15270BC01}">
      <dgm:prSet/>
      <dgm:spPr/>
      <dgm:t>
        <a:bodyPr/>
        <a:lstStyle/>
        <a:p>
          <a:endParaRPr lang="nl-BE"/>
        </a:p>
      </dgm:t>
    </dgm:pt>
    <dgm:pt modelId="{26BB6187-1A7D-48DC-9948-2F0D0D4D7F8D}" type="sibTrans" cxnId="{1C9E528D-3FA5-407E-8CCA-16B15270BC01}">
      <dgm:prSet/>
      <dgm:spPr/>
      <dgm:t>
        <a:bodyPr/>
        <a:lstStyle/>
        <a:p>
          <a:endParaRPr lang="nl-BE"/>
        </a:p>
      </dgm:t>
    </dgm:pt>
    <dgm:pt modelId="{8B5F6260-B902-424A-914F-2A0EB50AA3BB}">
      <dgm:prSet custT="1"/>
      <dgm:spPr/>
      <dgm:t>
        <a:bodyPr/>
        <a:lstStyle/>
        <a:p>
          <a:r>
            <a:rPr lang="en-US" sz="2000" dirty="0" smtClean="0"/>
            <a:t>WANDELCAMPAGNE VLAAMSE ARDENNEN</a:t>
          </a:r>
          <a:endParaRPr lang="nl-BE" sz="2000" dirty="0"/>
        </a:p>
      </dgm:t>
    </dgm:pt>
    <dgm:pt modelId="{F39130B5-5721-4FD3-8E95-4ECB4FD40224}" type="parTrans" cxnId="{0386D93D-3C0E-48A9-80C4-07EE5A6D75BF}">
      <dgm:prSet/>
      <dgm:spPr/>
      <dgm:t>
        <a:bodyPr/>
        <a:lstStyle/>
        <a:p>
          <a:endParaRPr lang="nl-BE"/>
        </a:p>
      </dgm:t>
    </dgm:pt>
    <dgm:pt modelId="{53A7DD6A-D47A-4746-BD16-58E87340F20D}" type="sibTrans" cxnId="{0386D93D-3C0E-48A9-80C4-07EE5A6D75BF}">
      <dgm:prSet/>
      <dgm:spPr/>
      <dgm:t>
        <a:bodyPr/>
        <a:lstStyle/>
        <a:p>
          <a:endParaRPr lang="nl-BE"/>
        </a:p>
      </dgm:t>
    </dgm:pt>
    <dgm:pt modelId="{752A7BFF-0DFF-4898-94E7-25C6F26608EB}" type="pres">
      <dgm:prSet presAssocID="{604CB8A6-51D8-460D-916C-D8295B3E778B}" presName="linear" presStyleCnt="0">
        <dgm:presLayoutVars>
          <dgm:dir/>
          <dgm:resizeHandles val="exact"/>
        </dgm:presLayoutVars>
      </dgm:prSet>
      <dgm:spPr/>
    </dgm:pt>
    <dgm:pt modelId="{962550A2-AF5B-49F6-85F4-14525F8C0277}" type="pres">
      <dgm:prSet presAssocID="{EC48F632-A563-4012-868B-F524275A22C9}" presName="comp" presStyleCnt="0"/>
      <dgm:spPr/>
    </dgm:pt>
    <dgm:pt modelId="{E70D3424-7CF5-4712-BD19-288A98810B6C}" type="pres">
      <dgm:prSet presAssocID="{EC48F632-A563-4012-868B-F524275A22C9}" presName="box" presStyleLbl="node1" presStyleIdx="0" presStyleCnt="6"/>
      <dgm:spPr/>
      <dgm:t>
        <a:bodyPr/>
        <a:lstStyle/>
        <a:p>
          <a:endParaRPr lang="nl-BE"/>
        </a:p>
      </dgm:t>
    </dgm:pt>
    <dgm:pt modelId="{3A8713EE-DC55-4FA0-91EB-4A5CCA0BD0B1}" type="pres">
      <dgm:prSet presAssocID="{EC48F632-A563-4012-868B-F524275A22C9}" presName="img" presStyleLbl="fgImgPlace1" presStyleIdx="0" presStyleCnt="6" custScaleX="3085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nl-BE"/>
        </a:p>
      </dgm:t>
    </dgm:pt>
    <dgm:pt modelId="{090D064B-ADD3-4DB5-BE74-F243802D1ADF}" type="pres">
      <dgm:prSet presAssocID="{EC48F632-A563-4012-868B-F524275A22C9}" presName="text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E644AF7E-F1DD-44ED-8866-E6EA32222DDC}" type="pres">
      <dgm:prSet presAssocID="{E36C8013-4CF1-4FA1-B33C-70204326AD09}" presName="spacer" presStyleCnt="0"/>
      <dgm:spPr/>
    </dgm:pt>
    <dgm:pt modelId="{0E0772D4-D6BF-414A-81BD-EAA2F2159CFE}" type="pres">
      <dgm:prSet presAssocID="{B0A06092-CFD6-4E6D-97E5-9772A91D507C}" presName="comp" presStyleCnt="0"/>
      <dgm:spPr/>
    </dgm:pt>
    <dgm:pt modelId="{FF475DA2-CD48-4341-AE46-3BF06352C89C}" type="pres">
      <dgm:prSet presAssocID="{B0A06092-CFD6-4E6D-97E5-9772A91D507C}" presName="box" presStyleLbl="node1" presStyleIdx="1" presStyleCnt="6"/>
      <dgm:spPr/>
      <dgm:t>
        <a:bodyPr/>
        <a:lstStyle/>
        <a:p>
          <a:endParaRPr lang="nl-BE"/>
        </a:p>
      </dgm:t>
    </dgm:pt>
    <dgm:pt modelId="{ECFE238D-C2A4-4092-9F82-0745ADD98F4E}" type="pres">
      <dgm:prSet presAssocID="{B0A06092-CFD6-4E6D-97E5-9772A91D507C}" presName="img" presStyleLbl="fgImgPlace1" presStyleIdx="1" presStyleCnt="6" custScaleX="30851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nl-BE"/>
        </a:p>
      </dgm:t>
    </dgm:pt>
    <dgm:pt modelId="{68FCD718-154A-49A0-B830-02E59DB1D738}" type="pres">
      <dgm:prSet presAssocID="{B0A06092-CFD6-4E6D-97E5-9772A91D507C}" presName="text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5C78B8AF-BAAE-43E2-BBE7-8AFC7E602501}" type="pres">
      <dgm:prSet presAssocID="{B454827B-356F-4DEE-BA80-2656589E8E25}" presName="spacer" presStyleCnt="0"/>
      <dgm:spPr/>
    </dgm:pt>
    <dgm:pt modelId="{4C1A943E-6608-4C4B-9A6F-539F45C6CFF0}" type="pres">
      <dgm:prSet presAssocID="{7A5C3CB7-DEAD-47C6-8CED-75D3163A7ED6}" presName="comp" presStyleCnt="0"/>
      <dgm:spPr/>
    </dgm:pt>
    <dgm:pt modelId="{D2C1577F-33FA-4512-8AD8-932652A79BAA}" type="pres">
      <dgm:prSet presAssocID="{7A5C3CB7-DEAD-47C6-8CED-75D3163A7ED6}" presName="box" presStyleLbl="node1" presStyleIdx="2" presStyleCnt="6"/>
      <dgm:spPr/>
      <dgm:t>
        <a:bodyPr/>
        <a:lstStyle/>
        <a:p>
          <a:endParaRPr lang="nl-BE"/>
        </a:p>
      </dgm:t>
    </dgm:pt>
    <dgm:pt modelId="{33C875E4-CFAA-4E76-9BCC-FB72784B59AD}" type="pres">
      <dgm:prSet presAssocID="{7A5C3CB7-DEAD-47C6-8CED-75D3163A7ED6}" presName="img" presStyleLbl="fgImgPlace1" presStyleIdx="2" presStyleCnt="6" custScaleX="30851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  <dgm:t>
        <a:bodyPr/>
        <a:lstStyle/>
        <a:p>
          <a:endParaRPr lang="nl-BE"/>
        </a:p>
      </dgm:t>
    </dgm:pt>
    <dgm:pt modelId="{40F482A3-2A44-46D1-98C8-99576E60513A}" type="pres">
      <dgm:prSet presAssocID="{7A5C3CB7-DEAD-47C6-8CED-75D3163A7ED6}" presName="text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1BFEA4B9-C92F-4361-B338-98AF91BFB3C0}" type="pres">
      <dgm:prSet presAssocID="{832C762B-9EDB-477B-8708-7009D56136CA}" presName="spacer" presStyleCnt="0"/>
      <dgm:spPr/>
    </dgm:pt>
    <dgm:pt modelId="{969FF51F-6CA1-4719-8F0A-D4E46B9B1953}" type="pres">
      <dgm:prSet presAssocID="{336FA21D-1308-44F8-B6EF-D3E71A6816F5}" presName="comp" presStyleCnt="0"/>
      <dgm:spPr/>
    </dgm:pt>
    <dgm:pt modelId="{05109A8D-B3E6-4E58-95A4-A972F5E4C46D}" type="pres">
      <dgm:prSet presAssocID="{336FA21D-1308-44F8-B6EF-D3E71A6816F5}" presName="box" presStyleLbl="node1" presStyleIdx="3" presStyleCnt="6"/>
      <dgm:spPr/>
      <dgm:t>
        <a:bodyPr/>
        <a:lstStyle/>
        <a:p>
          <a:endParaRPr lang="nl-BE"/>
        </a:p>
      </dgm:t>
    </dgm:pt>
    <dgm:pt modelId="{B3264562-A2AE-4B73-95B8-D498B96DC646}" type="pres">
      <dgm:prSet presAssocID="{336FA21D-1308-44F8-B6EF-D3E71A6816F5}" presName="img" presStyleLbl="fgImgPlace1" presStyleIdx="3" presStyleCnt="6" custScaleX="30851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5D5C6E0B-260A-4A70-AF7E-406E529A439A}" type="pres">
      <dgm:prSet presAssocID="{336FA21D-1308-44F8-B6EF-D3E71A6816F5}" presName="text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5FE30C2D-CDA0-4111-BFF5-46AFBEFA1466}" type="pres">
      <dgm:prSet presAssocID="{9C4CCE42-E24F-4A30-B1DE-07116783FDF0}" presName="spacer" presStyleCnt="0"/>
      <dgm:spPr/>
    </dgm:pt>
    <dgm:pt modelId="{398A2E06-C0FD-4832-A163-104CA2D5F046}" type="pres">
      <dgm:prSet presAssocID="{1F41890C-420B-4D2E-9577-C260853276ED}" presName="comp" presStyleCnt="0"/>
      <dgm:spPr/>
    </dgm:pt>
    <dgm:pt modelId="{E77C4496-A011-434D-84A1-5A6887F5D789}" type="pres">
      <dgm:prSet presAssocID="{1F41890C-420B-4D2E-9577-C260853276ED}" presName="box" presStyleLbl="node1" presStyleIdx="4" presStyleCnt="6"/>
      <dgm:spPr/>
      <dgm:t>
        <a:bodyPr/>
        <a:lstStyle/>
        <a:p>
          <a:endParaRPr lang="nl-BE"/>
        </a:p>
      </dgm:t>
    </dgm:pt>
    <dgm:pt modelId="{BBAB29E8-83D3-499B-AD4E-2B0F76BB56EA}" type="pres">
      <dgm:prSet presAssocID="{1F41890C-420B-4D2E-9577-C260853276ED}" presName="img" presStyleLbl="fgImgPlace1" presStyleIdx="4" presStyleCnt="6" custScaleX="30851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B48C673E-BB5E-4CC2-9C6B-E7CF24628940}" type="pres">
      <dgm:prSet presAssocID="{1F41890C-420B-4D2E-9577-C260853276ED}" presName="text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  <dgm:pt modelId="{8428756A-1CA2-477B-B10E-629808862C00}" type="pres">
      <dgm:prSet presAssocID="{26BB6187-1A7D-48DC-9948-2F0D0D4D7F8D}" presName="spacer" presStyleCnt="0"/>
      <dgm:spPr/>
    </dgm:pt>
    <dgm:pt modelId="{7CB359FB-FFEA-413D-8796-CD1F3E75840D}" type="pres">
      <dgm:prSet presAssocID="{8B5F6260-B902-424A-914F-2A0EB50AA3BB}" presName="comp" presStyleCnt="0"/>
      <dgm:spPr/>
    </dgm:pt>
    <dgm:pt modelId="{E1ACC184-9175-4B58-897F-58616774227A}" type="pres">
      <dgm:prSet presAssocID="{8B5F6260-B902-424A-914F-2A0EB50AA3BB}" presName="box" presStyleLbl="node1" presStyleIdx="5" presStyleCnt="6"/>
      <dgm:spPr/>
      <dgm:t>
        <a:bodyPr/>
        <a:lstStyle/>
        <a:p>
          <a:endParaRPr lang="nl-BE"/>
        </a:p>
      </dgm:t>
    </dgm:pt>
    <dgm:pt modelId="{3A3D87D2-6715-4F92-8EAB-BCEEE27D3133}" type="pres">
      <dgm:prSet presAssocID="{8B5F6260-B902-424A-914F-2A0EB50AA3BB}" presName="img" presStyleLbl="fgImgPlace1" presStyleIdx="5" presStyleCnt="6" custScaleX="30851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</dgm:spPr>
    </dgm:pt>
    <dgm:pt modelId="{C78102C3-3F8B-4579-B79E-3714682DF674}" type="pres">
      <dgm:prSet presAssocID="{8B5F6260-B902-424A-914F-2A0EB50AA3BB}" presName="text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nl-BE"/>
        </a:p>
      </dgm:t>
    </dgm:pt>
  </dgm:ptLst>
  <dgm:cxnLst>
    <dgm:cxn modelId="{7FCB812A-F8DF-451B-A677-580651BCCE26}" type="presOf" srcId="{7A5C3CB7-DEAD-47C6-8CED-75D3163A7ED6}" destId="{D2C1577F-33FA-4512-8AD8-932652A79BAA}" srcOrd="0" destOrd="0" presId="urn:microsoft.com/office/officeart/2005/8/layout/vList4"/>
    <dgm:cxn modelId="{33B7E0DA-3524-4DA8-9179-A939145DEDF1}" type="presOf" srcId="{EC48F632-A563-4012-868B-F524275A22C9}" destId="{090D064B-ADD3-4DB5-BE74-F243802D1ADF}" srcOrd="1" destOrd="0" presId="urn:microsoft.com/office/officeart/2005/8/layout/vList4"/>
    <dgm:cxn modelId="{40559F8F-392B-4CE1-ABA0-5C9AEA111CD8}" type="presOf" srcId="{B0A06092-CFD6-4E6D-97E5-9772A91D507C}" destId="{FF475DA2-CD48-4341-AE46-3BF06352C89C}" srcOrd="0" destOrd="0" presId="urn:microsoft.com/office/officeart/2005/8/layout/vList4"/>
    <dgm:cxn modelId="{1C9E528D-3FA5-407E-8CCA-16B15270BC01}" srcId="{604CB8A6-51D8-460D-916C-D8295B3E778B}" destId="{1F41890C-420B-4D2E-9577-C260853276ED}" srcOrd="4" destOrd="0" parTransId="{5594965A-6F42-41D2-9B22-502F27970679}" sibTransId="{26BB6187-1A7D-48DC-9948-2F0D0D4D7F8D}"/>
    <dgm:cxn modelId="{D14912B9-7C11-4CAF-BCDE-3769FE40F2E9}" type="presOf" srcId="{EC48F632-A563-4012-868B-F524275A22C9}" destId="{E70D3424-7CF5-4712-BD19-288A98810B6C}" srcOrd="0" destOrd="0" presId="urn:microsoft.com/office/officeart/2005/8/layout/vList4"/>
    <dgm:cxn modelId="{5248DE3E-334B-4196-96DB-1647A059B4B3}" type="presOf" srcId="{336FA21D-1308-44F8-B6EF-D3E71A6816F5}" destId="{5D5C6E0B-260A-4A70-AF7E-406E529A439A}" srcOrd="1" destOrd="0" presId="urn:microsoft.com/office/officeart/2005/8/layout/vList4"/>
    <dgm:cxn modelId="{37B00428-516D-42B4-A62D-51D52B9CBBD5}" type="presOf" srcId="{336FA21D-1308-44F8-B6EF-D3E71A6816F5}" destId="{05109A8D-B3E6-4E58-95A4-A972F5E4C46D}" srcOrd="0" destOrd="0" presId="urn:microsoft.com/office/officeart/2005/8/layout/vList4"/>
    <dgm:cxn modelId="{0386D93D-3C0E-48A9-80C4-07EE5A6D75BF}" srcId="{604CB8A6-51D8-460D-916C-D8295B3E778B}" destId="{8B5F6260-B902-424A-914F-2A0EB50AA3BB}" srcOrd="5" destOrd="0" parTransId="{F39130B5-5721-4FD3-8E95-4ECB4FD40224}" sibTransId="{53A7DD6A-D47A-4746-BD16-58E87340F20D}"/>
    <dgm:cxn modelId="{B49EF9D1-C71C-493C-A6B4-845A1440A75A}" type="presOf" srcId="{1F41890C-420B-4D2E-9577-C260853276ED}" destId="{E77C4496-A011-434D-84A1-5A6887F5D789}" srcOrd="0" destOrd="0" presId="urn:microsoft.com/office/officeart/2005/8/layout/vList4"/>
    <dgm:cxn modelId="{D9FD955C-786B-46F4-8E7B-F7C670465E4B}" type="presOf" srcId="{1F41890C-420B-4D2E-9577-C260853276ED}" destId="{B48C673E-BB5E-4CC2-9C6B-E7CF24628940}" srcOrd="1" destOrd="0" presId="urn:microsoft.com/office/officeart/2005/8/layout/vList4"/>
    <dgm:cxn modelId="{7A5B995E-7DE0-4DC1-81E3-7A3E81603B16}" type="presOf" srcId="{8B5F6260-B902-424A-914F-2A0EB50AA3BB}" destId="{E1ACC184-9175-4B58-897F-58616774227A}" srcOrd="0" destOrd="0" presId="urn:microsoft.com/office/officeart/2005/8/layout/vList4"/>
    <dgm:cxn modelId="{8AF01FCF-3482-4555-929D-9CB3A14D5ACD}" srcId="{604CB8A6-51D8-460D-916C-D8295B3E778B}" destId="{EC48F632-A563-4012-868B-F524275A22C9}" srcOrd="0" destOrd="0" parTransId="{551D63D8-87D9-48AE-96CA-438BFD3975D5}" sibTransId="{E36C8013-4CF1-4FA1-B33C-70204326AD09}"/>
    <dgm:cxn modelId="{2DB530DD-EAE0-4CD2-A32C-944C17B4F162}" type="presOf" srcId="{604CB8A6-51D8-460D-916C-D8295B3E778B}" destId="{752A7BFF-0DFF-4898-94E7-25C6F26608EB}" srcOrd="0" destOrd="0" presId="urn:microsoft.com/office/officeart/2005/8/layout/vList4"/>
    <dgm:cxn modelId="{1E686457-6E5B-4B25-9B84-DF4B55DBA844}" type="presOf" srcId="{7A5C3CB7-DEAD-47C6-8CED-75D3163A7ED6}" destId="{40F482A3-2A44-46D1-98C8-99576E60513A}" srcOrd="1" destOrd="0" presId="urn:microsoft.com/office/officeart/2005/8/layout/vList4"/>
    <dgm:cxn modelId="{DD717760-D1FA-4DE1-ADC4-6E60DC333F68}" type="presOf" srcId="{B0A06092-CFD6-4E6D-97E5-9772A91D507C}" destId="{68FCD718-154A-49A0-B830-02E59DB1D738}" srcOrd="1" destOrd="0" presId="urn:microsoft.com/office/officeart/2005/8/layout/vList4"/>
    <dgm:cxn modelId="{01E52F81-04F4-4D5D-B3B4-5D58E1A8F4DB}" srcId="{604CB8A6-51D8-460D-916C-D8295B3E778B}" destId="{B0A06092-CFD6-4E6D-97E5-9772A91D507C}" srcOrd="1" destOrd="0" parTransId="{5E3A2B3C-57A3-4D2F-B84E-0B670D917EE8}" sibTransId="{B454827B-356F-4DEE-BA80-2656589E8E25}"/>
    <dgm:cxn modelId="{5DC57ABE-F2B2-48FA-BBC4-54BFF2EAB57B}" type="presOf" srcId="{8B5F6260-B902-424A-914F-2A0EB50AA3BB}" destId="{C78102C3-3F8B-4579-B79E-3714682DF674}" srcOrd="1" destOrd="0" presId="urn:microsoft.com/office/officeart/2005/8/layout/vList4"/>
    <dgm:cxn modelId="{DA79DEA0-A10D-4335-B02A-026CD08A0826}" srcId="{604CB8A6-51D8-460D-916C-D8295B3E778B}" destId="{336FA21D-1308-44F8-B6EF-D3E71A6816F5}" srcOrd="3" destOrd="0" parTransId="{EF3FCA28-C661-4EAF-89EF-0E944B18DB55}" sibTransId="{9C4CCE42-E24F-4A30-B1DE-07116783FDF0}"/>
    <dgm:cxn modelId="{9219E39A-042C-408B-B31B-BB580FD32F92}" srcId="{604CB8A6-51D8-460D-916C-D8295B3E778B}" destId="{7A5C3CB7-DEAD-47C6-8CED-75D3163A7ED6}" srcOrd="2" destOrd="0" parTransId="{17A4A201-F2AA-4922-9952-AA013F7DC98C}" sibTransId="{832C762B-9EDB-477B-8708-7009D56136CA}"/>
    <dgm:cxn modelId="{5542017A-02FD-4C3B-B250-D4B528284FAA}" type="presParOf" srcId="{752A7BFF-0DFF-4898-94E7-25C6F26608EB}" destId="{962550A2-AF5B-49F6-85F4-14525F8C0277}" srcOrd="0" destOrd="0" presId="urn:microsoft.com/office/officeart/2005/8/layout/vList4"/>
    <dgm:cxn modelId="{8A1EFBA5-FF4F-4593-8F89-CFD3DFAADDCC}" type="presParOf" srcId="{962550A2-AF5B-49F6-85F4-14525F8C0277}" destId="{E70D3424-7CF5-4712-BD19-288A98810B6C}" srcOrd="0" destOrd="0" presId="urn:microsoft.com/office/officeart/2005/8/layout/vList4"/>
    <dgm:cxn modelId="{3F154913-B881-480B-BFB7-BF35202DC50D}" type="presParOf" srcId="{962550A2-AF5B-49F6-85F4-14525F8C0277}" destId="{3A8713EE-DC55-4FA0-91EB-4A5CCA0BD0B1}" srcOrd="1" destOrd="0" presId="urn:microsoft.com/office/officeart/2005/8/layout/vList4"/>
    <dgm:cxn modelId="{D0A0B907-58D7-4270-87B5-5AC34359D062}" type="presParOf" srcId="{962550A2-AF5B-49F6-85F4-14525F8C0277}" destId="{090D064B-ADD3-4DB5-BE74-F243802D1ADF}" srcOrd="2" destOrd="0" presId="urn:microsoft.com/office/officeart/2005/8/layout/vList4"/>
    <dgm:cxn modelId="{246D0C1B-4F3F-4DA1-8882-7113A04B6A9C}" type="presParOf" srcId="{752A7BFF-0DFF-4898-94E7-25C6F26608EB}" destId="{E644AF7E-F1DD-44ED-8866-E6EA32222DDC}" srcOrd="1" destOrd="0" presId="urn:microsoft.com/office/officeart/2005/8/layout/vList4"/>
    <dgm:cxn modelId="{2BBF9A1E-48AF-4462-A211-B14DDE28CCBF}" type="presParOf" srcId="{752A7BFF-0DFF-4898-94E7-25C6F26608EB}" destId="{0E0772D4-D6BF-414A-81BD-EAA2F2159CFE}" srcOrd="2" destOrd="0" presId="urn:microsoft.com/office/officeart/2005/8/layout/vList4"/>
    <dgm:cxn modelId="{D647481C-C749-403A-A9E7-78CCF818FAC4}" type="presParOf" srcId="{0E0772D4-D6BF-414A-81BD-EAA2F2159CFE}" destId="{FF475DA2-CD48-4341-AE46-3BF06352C89C}" srcOrd="0" destOrd="0" presId="urn:microsoft.com/office/officeart/2005/8/layout/vList4"/>
    <dgm:cxn modelId="{8AD8A688-8819-4D4B-B783-81AEC184F86C}" type="presParOf" srcId="{0E0772D4-D6BF-414A-81BD-EAA2F2159CFE}" destId="{ECFE238D-C2A4-4092-9F82-0745ADD98F4E}" srcOrd="1" destOrd="0" presId="urn:microsoft.com/office/officeart/2005/8/layout/vList4"/>
    <dgm:cxn modelId="{13374A95-92AD-4536-99EE-A613B80ACF26}" type="presParOf" srcId="{0E0772D4-D6BF-414A-81BD-EAA2F2159CFE}" destId="{68FCD718-154A-49A0-B830-02E59DB1D738}" srcOrd="2" destOrd="0" presId="urn:microsoft.com/office/officeart/2005/8/layout/vList4"/>
    <dgm:cxn modelId="{C487781D-8526-4C22-A691-7CDF28AAC685}" type="presParOf" srcId="{752A7BFF-0DFF-4898-94E7-25C6F26608EB}" destId="{5C78B8AF-BAAE-43E2-BBE7-8AFC7E602501}" srcOrd="3" destOrd="0" presId="urn:microsoft.com/office/officeart/2005/8/layout/vList4"/>
    <dgm:cxn modelId="{C02B5368-DF94-4DD1-AA4D-2124C4F1D2A7}" type="presParOf" srcId="{752A7BFF-0DFF-4898-94E7-25C6F26608EB}" destId="{4C1A943E-6608-4C4B-9A6F-539F45C6CFF0}" srcOrd="4" destOrd="0" presId="urn:microsoft.com/office/officeart/2005/8/layout/vList4"/>
    <dgm:cxn modelId="{91783A8B-581A-4CCB-A47B-AF4B332AC049}" type="presParOf" srcId="{4C1A943E-6608-4C4B-9A6F-539F45C6CFF0}" destId="{D2C1577F-33FA-4512-8AD8-932652A79BAA}" srcOrd="0" destOrd="0" presId="urn:microsoft.com/office/officeart/2005/8/layout/vList4"/>
    <dgm:cxn modelId="{C3D8A32E-48B7-422A-A11E-B89E0A4DCFC0}" type="presParOf" srcId="{4C1A943E-6608-4C4B-9A6F-539F45C6CFF0}" destId="{33C875E4-CFAA-4E76-9BCC-FB72784B59AD}" srcOrd="1" destOrd="0" presId="urn:microsoft.com/office/officeart/2005/8/layout/vList4"/>
    <dgm:cxn modelId="{CA5552EE-C3F1-413F-8950-909993D2B2F1}" type="presParOf" srcId="{4C1A943E-6608-4C4B-9A6F-539F45C6CFF0}" destId="{40F482A3-2A44-46D1-98C8-99576E60513A}" srcOrd="2" destOrd="0" presId="urn:microsoft.com/office/officeart/2005/8/layout/vList4"/>
    <dgm:cxn modelId="{4F60960D-A6B9-4C09-B50D-40154A4C359A}" type="presParOf" srcId="{752A7BFF-0DFF-4898-94E7-25C6F26608EB}" destId="{1BFEA4B9-C92F-4361-B338-98AF91BFB3C0}" srcOrd="5" destOrd="0" presId="urn:microsoft.com/office/officeart/2005/8/layout/vList4"/>
    <dgm:cxn modelId="{913DBEB6-D1F1-4321-8308-1ECFF0219C18}" type="presParOf" srcId="{752A7BFF-0DFF-4898-94E7-25C6F26608EB}" destId="{969FF51F-6CA1-4719-8F0A-D4E46B9B1953}" srcOrd="6" destOrd="0" presId="urn:microsoft.com/office/officeart/2005/8/layout/vList4"/>
    <dgm:cxn modelId="{4C054409-46B3-44F5-9952-EF2A11A41297}" type="presParOf" srcId="{969FF51F-6CA1-4719-8F0A-D4E46B9B1953}" destId="{05109A8D-B3E6-4E58-95A4-A972F5E4C46D}" srcOrd="0" destOrd="0" presId="urn:microsoft.com/office/officeart/2005/8/layout/vList4"/>
    <dgm:cxn modelId="{EEE988A3-7F37-4114-AB23-D7ACB9273B43}" type="presParOf" srcId="{969FF51F-6CA1-4719-8F0A-D4E46B9B1953}" destId="{B3264562-A2AE-4B73-95B8-D498B96DC646}" srcOrd="1" destOrd="0" presId="urn:microsoft.com/office/officeart/2005/8/layout/vList4"/>
    <dgm:cxn modelId="{54743228-C184-4515-B54F-E0F97B6A72A2}" type="presParOf" srcId="{969FF51F-6CA1-4719-8F0A-D4E46B9B1953}" destId="{5D5C6E0B-260A-4A70-AF7E-406E529A439A}" srcOrd="2" destOrd="0" presId="urn:microsoft.com/office/officeart/2005/8/layout/vList4"/>
    <dgm:cxn modelId="{6BF3C747-DE74-4E27-8CC1-6F17A30F3BF4}" type="presParOf" srcId="{752A7BFF-0DFF-4898-94E7-25C6F26608EB}" destId="{5FE30C2D-CDA0-4111-BFF5-46AFBEFA1466}" srcOrd="7" destOrd="0" presId="urn:microsoft.com/office/officeart/2005/8/layout/vList4"/>
    <dgm:cxn modelId="{62DDF7AF-AA88-45B4-85FB-2F142FCC73EF}" type="presParOf" srcId="{752A7BFF-0DFF-4898-94E7-25C6F26608EB}" destId="{398A2E06-C0FD-4832-A163-104CA2D5F046}" srcOrd="8" destOrd="0" presId="urn:microsoft.com/office/officeart/2005/8/layout/vList4"/>
    <dgm:cxn modelId="{3A9E3C4C-8EE4-4F62-AEBB-0117BD76733E}" type="presParOf" srcId="{398A2E06-C0FD-4832-A163-104CA2D5F046}" destId="{E77C4496-A011-434D-84A1-5A6887F5D789}" srcOrd="0" destOrd="0" presId="urn:microsoft.com/office/officeart/2005/8/layout/vList4"/>
    <dgm:cxn modelId="{707E1238-0185-45E0-ACF3-582DBFA5A990}" type="presParOf" srcId="{398A2E06-C0FD-4832-A163-104CA2D5F046}" destId="{BBAB29E8-83D3-499B-AD4E-2B0F76BB56EA}" srcOrd="1" destOrd="0" presId="urn:microsoft.com/office/officeart/2005/8/layout/vList4"/>
    <dgm:cxn modelId="{FEC3093C-9FA5-4DA1-AF24-E2178D334E0D}" type="presParOf" srcId="{398A2E06-C0FD-4832-A163-104CA2D5F046}" destId="{B48C673E-BB5E-4CC2-9C6B-E7CF24628940}" srcOrd="2" destOrd="0" presId="urn:microsoft.com/office/officeart/2005/8/layout/vList4"/>
    <dgm:cxn modelId="{743A9EDE-1D5C-4B2F-8BC9-0A4D980F8280}" type="presParOf" srcId="{752A7BFF-0DFF-4898-94E7-25C6F26608EB}" destId="{8428756A-1CA2-477B-B10E-629808862C00}" srcOrd="9" destOrd="0" presId="urn:microsoft.com/office/officeart/2005/8/layout/vList4"/>
    <dgm:cxn modelId="{97C4D151-E149-42D7-A5F8-33F087BFD887}" type="presParOf" srcId="{752A7BFF-0DFF-4898-94E7-25C6F26608EB}" destId="{7CB359FB-FFEA-413D-8796-CD1F3E75840D}" srcOrd="10" destOrd="0" presId="urn:microsoft.com/office/officeart/2005/8/layout/vList4"/>
    <dgm:cxn modelId="{475A5201-3D3B-4734-A0D0-DC0209382D91}" type="presParOf" srcId="{7CB359FB-FFEA-413D-8796-CD1F3E75840D}" destId="{E1ACC184-9175-4B58-897F-58616774227A}" srcOrd="0" destOrd="0" presId="urn:microsoft.com/office/officeart/2005/8/layout/vList4"/>
    <dgm:cxn modelId="{CE2D3821-DD93-47D6-A9C7-EF07160550D2}" type="presParOf" srcId="{7CB359FB-FFEA-413D-8796-CD1F3E75840D}" destId="{3A3D87D2-6715-4F92-8EAB-BCEEE27D3133}" srcOrd="1" destOrd="0" presId="urn:microsoft.com/office/officeart/2005/8/layout/vList4"/>
    <dgm:cxn modelId="{5AF06D85-EB30-4A2D-B846-9DA77724C01E}" type="presParOf" srcId="{7CB359FB-FFEA-413D-8796-CD1F3E75840D}" destId="{C78102C3-3F8B-4579-B79E-3714682DF674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0D3424-7CF5-4712-BD19-288A98810B6C}">
      <dsp:nvSpPr>
        <dsp:cNvPr id="0" name=""/>
        <dsp:cNvSpPr/>
      </dsp:nvSpPr>
      <dsp:spPr>
        <a:xfrm>
          <a:off x="0" y="0"/>
          <a:ext cx="7776864" cy="68000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BELEEF JE EIGEN RONDE</a:t>
          </a:r>
          <a:endParaRPr lang="nl-BE" sz="2000" kern="1200" dirty="0"/>
        </a:p>
      </dsp:txBody>
      <dsp:txXfrm>
        <a:off x="1623373" y="0"/>
        <a:ext cx="6153490" cy="680005"/>
      </dsp:txXfrm>
    </dsp:sp>
    <dsp:sp modelId="{3A8713EE-DC55-4FA0-91EB-4A5CCA0BD0B1}">
      <dsp:nvSpPr>
        <dsp:cNvPr id="0" name=""/>
        <dsp:cNvSpPr/>
      </dsp:nvSpPr>
      <dsp:spPr>
        <a:xfrm>
          <a:off x="605762" y="68000"/>
          <a:ext cx="479848" cy="54400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475DA2-CD48-4341-AE46-3BF06352C89C}">
      <dsp:nvSpPr>
        <dsp:cNvPr id="0" name=""/>
        <dsp:cNvSpPr/>
      </dsp:nvSpPr>
      <dsp:spPr>
        <a:xfrm>
          <a:off x="0" y="748005"/>
          <a:ext cx="7776864" cy="68000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7936"/>
            <a:satOff val="-2012"/>
            <a:lumOff val="1284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PLAN BIER</a:t>
          </a:r>
          <a:endParaRPr lang="nl-BE" sz="2000" kern="1200" dirty="0"/>
        </a:p>
      </dsp:txBody>
      <dsp:txXfrm>
        <a:off x="1623373" y="748005"/>
        <a:ext cx="6153490" cy="680005"/>
      </dsp:txXfrm>
    </dsp:sp>
    <dsp:sp modelId="{ECFE238D-C2A4-4092-9F82-0745ADD98F4E}">
      <dsp:nvSpPr>
        <dsp:cNvPr id="0" name=""/>
        <dsp:cNvSpPr/>
      </dsp:nvSpPr>
      <dsp:spPr>
        <a:xfrm>
          <a:off x="605762" y="816005"/>
          <a:ext cx="479848" cy="54400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C1577F-33FA-4512-8AD8-932652A79BAA}">
      <dsp:nvSpPr>
        <dsp:cNvPr id="0" name=""/>
        <dsp:cNvSpPr/>
      </dsp:nvSpPr>
      <dsp:spPr>
        <a:xfrm>
          <a:off x="0" y="1496010"/>
          <a:ext cx="7776864" cy="680005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STAPAF</a:t>
          </a:r>
          <a:endParaRPr lang="nl-BE" sz="2000" kern="1200" dirty="0"/>
        </a:p>
      </dsp:txBody>
      <dsp:txXfrm>
        <a:off x="1623373" y="1496010"/>
        <a:ext cx="6153490" cy="680005"/>
      </dsp:txXfrm>
    </dsp:sp>
    <dsp:sp modelId="{33C875E4-CFAA-4E76-9BCC-FB72784B59AD}">
      <dsp:nvSpPr>
        <dsp:cNvPr id="0" name=""/>
        <dsp:cNvSpPr/>
      </dsp:nvSpPr>
      <dsp:spPr>
        <a:xfrm>
          <a:off x="605762" y="1564011"/>
          <a:ext cx="479848" cy="54400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" r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0D3424-7CF5-4712-BD19-288A98810B6C}">
      <dsp:nvSpPr>
        <dsp:cNvPr id="0" name=""/>
        <dsp:cNvSpPr/>
      </dsp:nvSpPr>
      <dsp:spPr>
        <a:xfrm>
          <a:off x="0" y="0"/>
          <a:ext cx="8136904" cy="71990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GENT, KINDVRIENDELIJKE STAD</a:t>
          </a:r>
          <a:endParaRPr lang="nl-BE" sz="2000" kern="1200" dirty="0"/>
        </a:p>
      </dsp:txBody>
      <dsp:txXfrm>
        <a:off x="1699371" y="0"/>
        <a:ext cx="6437532" cy="719904"/>
      </dsp:txXfrm>
    </dsp:sp>
    <dsp:sp modelId="{3A8713EE-DC55-4FA0-91EB-4A5CCA0BD0B1}">
      <dsp:nvSpPr>
        <dsp:cNvPr id="0" name=""/>
        <dsp:cNvSpPr/>
      </dsp:nvSpPr>
      <dsp:spPr>
        <a:xfrm>
          <a:off x="634649" y="71990"/>
          <a:ext cx="502063" cy="5759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475DA2-CD48-4341-AE46-3BF06352C89C}">
      <dsp:nvSpPr>
        <dsp:cNvPr id="0" name=""/>
        <dsp:cNvSpPr/>
      </dsp:nvSpPr>
      <dsp:spPr>
        <a:xfrm>
          <a:off x="0" y="791894"/>
          <a:ext cx="8136904" cy="71990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7174"/>
            <a:satOff val="-805"/>
            <a:lumOff val="51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KUNST IN DE LEIESTREEK</a:t>
          </a:r>
          <a:endParaRPr lang="nl-BE" sz="2000" kern="1200" dirty="0"/>
        </a:p>
      </dsp:txBody>
      <dsp:txXfrm>
        <a:off x="1699371" y="791894"/>
        <a:ext cx="6437532" cy="719904"/>
      </dsp:txXfrm>
    </dsp:sp>
    <dsp:sp modelId="{ECFE238D-C2A4-4092-9F82-0745ADD98F4E}">
      <dsp:nvSpPr>
        <dsp:cNvPr id="0" name=""/>
        <dsp:cNvSpPr/>
      </dsp:nvSpPr>
      <dsp:spPr>
        <a:xfrm>
          <a:off x="634649" y="863885"/>
          <a:ext cx="502063" cy="5759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C1577F-33FA-4512-8AD8-932652A79BAA}">
      <dsp:nvSpPr>
        <dsp:cNvPr id="0" name=""/>
        <dsp:cNvSpPr/>
      </dsp:nvSpPr>
      <dsp:spPr>
        <a:xfrm>
          <a:off x="0" y="1583789"/>
          <a:ext cx="8136904" cy="71990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14349"/>
            <a:satOff val="-1610"/>
            <a:lumOff val="10272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FIETSZOMER MEETJESLAND</a:t>
          </a:r>
          <a:endParaRPr lang="nl-BE" sz="2000" kern="1200" dirty="0"/>
        </a:p>
      </dsp:txBody>
      <dsp:txXfrm>
        <a:off x="1699371" y="1583789"/>
        <a:ext cx="6437532" cy="719904"/>
      </dsp:txXfrm>
    </dsp:sp>
    <dsp:sp modelId="{33C875E4-CFAA-4E76-9BCC-FB72784B59AD}">
      <dsp:nvSpPr>
        <dsp:cNvPr id="0" name=""/>
        <dsp:cNvSpPr/>
      </dsp:nvSpPr>
      <dsp:spPr>
        <a:xfrm>
          <a:off x="634649" y="1655779"/>
          <a:ext cx="502063" cy="5759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5109A8D-B3E6-4E58-95A4-A972F5E4C46D}">
      <dsp:nvSpPr>
        <dsp:cNvPr id="0" name=""/>
        <dsp:cNvSpPr/>
      </dsp:nvSpPr>
      <dsp:spPr>
        <a:xfrm>
          <a:off x="0" y="2375683"/>
          <a:ext cx="8136904" cy="71990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21523"/>
            <a:satOff val="-2414"/>
            <a:lumOff val="154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OEVERLOPEN IN WAASLAND</a:t>
          </a:r>
          <a:endParaRPr lang="nl-BE" sz="2000" kern="1200" dirty="0"/>
        </a:p>
      </dsp:txBody>
      <dsp:txXfrm>
        <a:off x="1699371" y="2375683"/>
        <a:ext cx="6437532" cy="719904"/>
      </dsp:txXfrm>
    </dsp:sp>
    <dsp:sp modelId="{B3264562-A2AE-4B73-95B8-D498B96DC646}">
      <dsp:nvSpPr>
        <dsp:cNvPr id="0" name=""/>
        <dsp:cNvSpPr/>
      </dsp:nvSpPr>
      <dsp:spPr>
        <a:xfrm>
          <a:off x="634649" y="2447674"/>
          <a:ext cx="502063" cy="5759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77C4496-A011-434D-84A1-5A6887F5D789}">
      <dsp:nvSpPr>
        <dsp:cNvPr id="0" name=""/>
        <dsp:cNvSpPr/>
      </dsp:nvSpPr>
      <dsp:spPr>
        <a:xfrm>
          <a:off x="0" y="3167578"/>
          <a:ext cx="8136904" cy="71990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28698"/>
            <a:satOff val="-3219"/>
            <a:lumOff val="2054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FIETSEN EN WANDELEN IN SCHELDELAND</a:t>
          </a:r>
          <a:endParaRPr lang="nl-BE" sz="2000" kern="1200" dirty="0"/>
        </a:p>
      </dsp:txBody>
      <dsp:txXfrm>
        <a:off x="1699371" y="3167578"/>
        <a:ext cx="6437532" cy="719904"/>
      </dsp:txXfrm>
    </dsp:sp>
    <dsp:sp modelId="{BBAB29E8-83D3-499B-AD4E-2B0F76BB56EA}">
      <dsp:nvSpPr>
        <dsp:cNvPr id="0" name=""/>
        <dsp:cNvSpPr/>
      </dsp:nvSpPr>
      <dsp:spPr>
        <a:xfrm>
          <a:off x="634649" y="3239568"/>
          <a:ext cx="502063" cy="5759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ACC184-9175-4B58-897F-58616774227A}">
      <dsp:nvSpPr>
        <dsp:cNvPr id="0" name=""/>
        <dsp:cNvSpPr/>
      </dsp:nvSpPr>
      <dsp:spPr>
        <a:xfrm>
          <a:off x="0" y="3959473"/>
          <a:ext cx="8136904" cy="719904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-35872"/>
            <a:satOff val="-4024"/>
            <a:lumOff val="2568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/>
            <a:t>WANDELCAMPAGNE VLAAMSE ARDENNEN</a:t>
          </a:r>
          <a:endParaRPr lang="nl-BE" sz="2000" kern="1200" dirty="0"/>
        </a:p>
      </dsp:txBody>
      <dsp:txXfrm>
        <a:off x="1699371" y="3959473"/>
        <a:ext cx="6437532" cy="719904"/>
      </dsp:txXfrm>
    </dsp:sp>
    <dsp:sp modelId="{3A3D87D2-6715-4F92-8EAB-BCEEE27D3133}">
      <dsp:nvSpPr>
        <dsp:cNvPr id="0" name=""/>
        <dsp:cNvSpPr/>
      </dsp:nvSpPr>
      <dsp:spPr>
        <a:xfrm>
          <a:off x="634649" y="4031463"/>
          <a:ext cx="502063" cy="575923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0" r="-1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402BE3-1EC4-4FCD-936E-D43D1038CF85}" type="datetimeFigureOut">
              <a:rPr lang="nl-BE" smtClean="0"/>
              <a:t>22/06/2017</a:t>
            </a:fld>
            <a:endParaRPr lang="nl-BE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BE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966377-8021-480B-95C9-EC15B2E18C35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038768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0309D-CCEA-411E-9A8B-8B77A52069FC}" type="slidenum">
              <a:rPr lang="nl-BE" smtClean="0"/>
              <a:t>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01966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0309D-CCEA-411E-9A8B-8B77A52069FC}" type="slidenum">
              <a:rPr lang="nl-BE" smtClean="0"/>
              <a:t>10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71144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303B41"/>
                </a:solidFill>
                <a:latin typeface="Corbel" panose="020B0503020204020204" pitchFamily="34" charset="0"/>
              </a:rPr>
              <a:t>BELEVINGSGIDS</a:t>
            </a:r>
            <a:endParaRPr lang="en-US" sz="800" b="1" dirty="0">
              <a:solidFill>
                <a:srgbClr val="303B41"/>
              </a:solidFill>
              <a:latin typeface="Corbel" panose="020B0503020204020204" pitchFamily="34" charset="0"/>
            </a:endParaRPr>
          </a:p>
          <a:p>
            <a:r>
              <a:rPr lang="en-US" dirty="0">
                <a:solidFill>
                  <a:srgbClr val="303B41"/>
                </a:solidFill>
                <a:latin typeface="Corbel" panose="020B0503020204020204" pitchFamily="34" charset="0"/>
              </a:rPr>
              <a:t>5 </a:t>
            </a:r>
            <a:r>
              <a:rPr lang="en-US" dirty="0" err="1">
                <a:solidFill>
                  <a:srgbClr val="303B41"/>
                </a:solidFill>
                <a:latin typeface="Corbel" panose="020B0503020204020204" pitchFamily="34" charset="0"/>
              </a:rPr>
              <a:t>fietsroutes</a:t>
            </a:r>
            <a:r>
              <a:rPr lang="en-US" dirty="0">
                <a:solidFill>
                  <a:srgbClr val="303B41"/>
                </a:solidFill>
                <a:latin typeface="Corbel" panose="020B0503020204020204" pitchFamily="34" charset="0"/>
              </a:rPr>
              <a:t> + interviews </a:t>
            </a:r>
            <a:r>
              <a:rPr lang="en-US" dirty="0" err="1">
                <a:solidFill>
                  <a:srgbClr val="303B41"/>
                </a:solidFill>
                <a:latin typeface="Corbel" panose="020B0503020204020204" pitchFamily="34" charset="0"/>
              </a:rPr>
              <a:t>kunstenaars</a:t>
            </a:r>
            <a:endParaRPr lang="en-US" dirty="0">
              <a:solidFill>
                <a:srgbClr val="303B41"/>
              </a:solidFill>
              <a:latin typeface="Corbel" panose="020B0503020204020204" pitchFamily="34" charset="0"/>
            </a:endParaRPr>
          </a:p>
          <a:p>
            <a:r>
              <a:rPr lang="en-US" dirty="0" err="1">
                <a:solidFill>
                  <a:srgbClr val="303B41"/>
                </a:solidFill>
                <a:latin typeface="Corbel" panose="020B0503020204020204" pitchFamily="34" charset="0"/>
              </a:rPr>
              <a:t>Betalende</a:t>
            </a:r>
            <a:r>
              <a:rPr lang="en-US" dirty="0">
                <a:solidFill>
                  <a:srgbClr val="303B41"/>
                </a:solidFill>
                <a:latin typeface="Corbel" panose="020B0503020204020204" pitchFamily="34" charset="0"/>
              </a:rPr>
              <a:t> brochure</a:t>
            </a:r>
          </a:p>
          <a:p>
            <a:r>
              <a:rPr lang="en-US" dirty="0" err="1">
                <a:solidFill>
                  <a:srgbClr val="303B41"/>
                </a:solidFill>
                <a:latin typeface="Corbel" panose="020B0503020204020204" pitchFamily="34" charset="0"/>
              </a:rPr>
              <a:t>Lanceringsactie</a:t>
            </a:r>
            <a:r>
              <a:rPr lang="en-US" dirty="0">
                <a:solidFill>
                  <a:srgbClr val="303B41"/>
                </a:solidFill>
                <a:latin typeface="Corbel" panose="020B0503020204020204" pitchFamily="34" charset="0"/>
              </a:rPr>
              <a:t> via </a:t>
            </a:r>
            <a:r>
              <a:rPr lang="en-US" dirty="0" err="1">
                <a:solidFill>
                  <a:srgbClr val="303B41"/>
                </a:solidFill>
                <a:latin typeface="Corbel" panose="020B0503020204020204" pitchFamily="34" charset="0"/>
              </a:rPr>
              <a:t>bijlage</a:t>
            </a:r>
            <a:r>
              <a:rPr lang="en-US" dirty="0">
                <a:solidFill>
                  <a:srgbClr val="303B41"/>
                </a:solidFill>
                <a:latin typeface="Corbel" panose="020B0503020204020204" pitchFamily="34" charset="0"/>
              </a:rPr>
              <a:t> </a:t>
            </a:r>
            <a:r>
              <a:rPr lang="en-US" dirty="0" err="1">
                <a:solidFill>
                  <a:srgbClr val="303B41"/>
                </a:solidFill>
                <a:latin typeface="Corbel" panose="020B0503020204020204" pitchFamily="34" charset="0"/>
              </a:rPr>
              <a:t>Standaard</a:t>
            </a:r>
            <a:r>
              <a:rPr lang="en-US" dirty="0">
                <a:solidFill>
                  <a:srgbClr val="303B41"/>
                </a:solidFill>
                <a:latin typeface="Corbel" panose="020B0503020204020204" pitchFamily="34" charset="0"/>
              </a:rPr>
              <a:t> </a:t>
            </a:r>
            <a:r>
              <a:rPr lang="en-US" dirty="0" err="1">
                <a:solidFill>
                  <a:srgbClr val="303B41"/>
                </a:solidFill>
                <a:latin typeface="Corbel" panose="020B0503020204020204" pitchFamily="34" charset="0"/>
              </a:rPr>
              <a:t>en</a:t>
            </a:r>
            <a:r>
              <a:rPr lang="en-US" dirty="0">
                <a:solidFill>
                  <a:srgbClr val="303B41"/>
                </a:solidFill>
                <a:latin typeface="Corbel" panose="020B0503020204020204" pitchFamily="34" charset="0"/>
              </a:rPr>
              <a:t> NB TOV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20229-E12C-49D3-9DF0-7AB8802EE95B}" type="slidenum">
              <a:rPr lang="nl-BE" smtClean="0">
                <a:solidFill>
                  <a:prstClr val="black"/>
                </a:solidFill>
              </a:rPr>
              <a:pPr/>
              <a:t>11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90969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ACTIES</a:t>
            </a:r>
          </a:p>
          <a:p>
            <a:r>
              <a:rPr lang="nl-NL" dirty="0" smtClean="0"/>
              <a:t>11 kleine tussenstops: campagne  </a:t>
            </a:r>
            <a:r>
              <a:rPr lang="nl-NL" dirty="0" err="1" smtClean="0"/>
              <a:t>nav</a:t>
            </a:r>
            <a:r>
              <a:rPr lang="nl-NL" dirty="0" smtClean="0"/>
              <a:t> serie 11e van de 11e, </a:t>
            </a:r>
          </a:p>
          <a:p>
            <a:r>
              <a:rPr lang="nl-NL" dirty="0" smtClean="0"/>
              <a:t>Plan Bier Waasland, voorstelling in maart 2016</a:t>
            </a:r>
          </a:p>
          <a:p>
            <a:r>
              <a:rPr lang="nl-NL" dirty="0" smtClean="0"/>
              <a:t>Havenland, ontwikkeling 3 fietslussen, voorstelling juni 2016</a:t>
            </a:r>
          </a:p>
          <a:p>
            <a:r>
              <a:rPr lang="nl-NL" dirty="0" smtClean="0"/>
              <a:t>Oeverlopen I en II: gedeeltelijk </a:t>
            </a:r>
            <a:r>
              <a:rPr lang="nl-NL" dirty="0" err="1" smtClean="0"/>
              <a:t>on-line</a:t>
            </a:r>
            <a:r>
              <a:rPr lang="nl-NL" dirty="0" smtClean="0"/>
              <a:t> voorstellen</a:t>
            </a:r>
          </a:p>
          <a:p>
            <a:endParaRPr lang="nl-NL" dirty="0" smtClean="0"/>
          </a:p>
          <a:p>
            <a:r>
              <a:rPr lang="nl-NL" dirty="0" smtClean="0"/>
              <a:t>CAMPAGNE OEVERLOPEN</a:t>
            </a:r>
          </a:p>
          <a:p>
            <a:r>
              <a:rPr lang="nl-NL" dirty="0" smtClean="0"/>
              <a:t>Fietsen en wandelen langs Schelde, </a:t>
            </a:r>
            <a:r>
              <a:rPr lang="nl-NL" dirty="0" err="1" smtClean="0"/>
              <a:t>Durme</a:t>
            </a:r>
            <a:r>
              <a:rPr lang="nl-NL" dirty="0" smtClean="0"/>
              <a:t> en Moervaart. </a:t>
            </a:r>
          </a:p>
          <a:p>
            <a:r>
              <a:rPr lang="nl-NL" dirty="0" smtClean="0"/>
              <a:t>Verbinden van volgende gebieden:</a:t>
            </a:r>
          </a:p>
          <a:p>
            <a:r>
              <a:rPr lang="nl-NL" dirty="0" smtClean="0"/>
              <a:t>Polders van Beveren (Havenland)</a:t>
            </a:r>
          </a:p>
          <a:p>
            <a:r>
              <a:rPr lang="nl-NL" dirty="0" smtClean="0"/>
              <a:t>Polders van Kruibeke (Oeverlopen I)</a:t>
            </a:r>
          </a:p>
          <a:p>
            <a:r>
              <a:rPr lang="nl-NL" dirty="0" err="1" smtClean="0"/>
              <a:t>Durmevallei</a:t>
            </a:r>
            <a:r>
              <a:rPr lang="nl-NL" dirty="0" smtClean="0"/>
              <a:t> en Lokeren (Oeverlopen II)</a:t>
            </a:r>
          </a:p>
          <a:p>
            <a:r>
              <a:rPr lang="nl-NL" dirty="0" smtClean="0"/>
              <a:t>Link met Scheldeland</a:t>
            </a:r>
          </a:p>
          <a:p>
            <a:endParaRPr lang="nl-NL" dirty="0" smtClean="0"/>
          </a:p>
          <a:p>
            <a:r>
              <a:rPr lang="nl-NL" dirty="0" smtClean="0"/>
              <a:t>Timing: lancering eind april - mei 2016 (</a:t>
            </a:r>
            <a:r>
              <a:rPr lang="nl-NL" dirty="0" err="1" smtClean="0"/>
              <a:t>nav</a:t>
            </a:r>
            <a:r>
              <a:rPr lang="nl-NL" dirty="0" smtClean="0"/>
              <a:t> sectormoment Waasland en Scheldeland)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20229-E12C-49D3-9DF0-7AB8802EE95B}" type="slidenum">
              <a:rPr lang="nl-BE" smtClean="0">
                <a:solidFill>
                  <a:prstClr val="black"/>
                </a:solidFill>
              </a:rPr>
              <a:pPr/>
              <a:t>12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3751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BRIEFING</a:t>
            </a:r>
          </a:p>
          <a:p>
            <a:r>
              <a:rPr lang="nl-BE" dirty="0" smtClean="0"/>
              <a:t>Campagne met als thema: zomerse fietsroutes in het Meetjesland</a:t>
            </a:r>
          </a:p>
          <a:p>
            <a:r>
              <a:rPr lang="nl-BE" dirty="0" smtClean="0"/>
              <a:t>Realisatie van een fietsmagazine</a:t>
            </a:r>
          </a:p>
          <a:p>
            <a:endParaRPr lang="nl-BE" dirty="0" smtClean="0"/>
          </a:p>
          <a:p>
            <a:r>
              <a:rPr lang="nl-BE" dirty="0" smtClean="0"/>
              <a:t>TIMING</a:t>
            </a:r>
          </a:p>
          <a:p>
            <a:r>
              <a:rPr lang="nl-BE" dirty="0" smtClean="0"/>
              <a:t>Zomer 2016</a:t>
            </a:r>
          </a:p>
          <a:p>
            <a:endParaRPr lang="nl-BE" dirty="0" smtClean="0"/>
          </a:p>
          <a:p>
            <a:r>
              <a:rPr lang="nl-BE" dirty="0" smtClean="0"/>
              <a:t>CAMPAGNE</a:t>
            </a:r>
          </a:p>
          <a:p>
            <a:r>
              <a:rPr lang="nl-BE" dirty="0" smtClean="0"/>
              <a:t>Uitgevoerd door Mediahuis</a:t>
            </a:r>
          </a:p>
          <a:p>
            <a:endParaRPr lang="nl-BE" dirty="0" smtClean="0"/>
          </a:p>
          <a:p>
            <a:r>
              <a:rPr lang="nl-BE" dirty="0" smtClean="0"/>
              <a:t>Fietsmagazine</a:t>
            </a:r>
            <a:br>
              <a:rPr lang="nl-BE" dirty="0" smtClean="0"/>
            </a:br>
            <a:r>
              <a:rPr lang="nl-BE" dirty="0" smtClean="0"/>
              <a:t>Fietsbijlage van 20 pagina’s bij Het Nieuwsblad West-Vlaanderen en Vlaams Brabant en via Gazet van Antwerpen : + 235.000 exemplaren + overdruk van 10.000 exemplaren voor eigen gebruik (alle exemplaren uitgeput eind juli 2016).</a:t>
            </a:r>
            <a:br>
              <a:rPr lang="nl-BE" dirty="0" smtClean="0"/>
            </a:br>
            <a:r>
              <a:rPr lang="nl-BE" dirty="0" smtClean="0"/>
              <a:t>Verschijning op 30 juni </a:t>
            </a:r>
          </a:p>
          <a:p>
            <a:r>
              <a:rPr lang="nl-BE" dirty="0" smtClean="0"/>
              <a:t>Advertentie</a:t>
            </a:r>
            <a:br>
              <a:rPr lang="nl-BE" dirty="0" smtClean="0"/>
            </a:br>
            <a:r>
              <a:rPr lang="nl-BE" dirty="0" smtClean="0"/>
              <a:t>HNB Oost-Vlaanderen en Belang van Limburg (verschijning  in week van 4 juli)</a:t>
            </a:r>
          </a:p>
          <a:p>
            <a:r>
              <a:rPr lang="nl-BE" dirty="0" smtClean="0"/>
              <a:t>Partnermailing op 30 juni</a:t>
            </a:r>
            <a:br>
              <a:rPr lang="nl-BE" dirty="0" smtClean="0"/>
            </a:br>
            <a:r>
              <a:rPr lang="nl-BE" dirty="0" err="1" smtClean="0"/>
              <a:t>Dedicated</a:t>
            </a:r>
            <a:r>
              <a:rPr lang="nl-BE" dirty="0" smtClean="0"/>
              <a:t> mailing naar  25.000 contacten (West-Vlaanderen en Antwerpen)</a:t>
            </a:r>
          </a:p>
          <a:p>
            <a:r>
              <a:rPr lang="nl-BE" dirty="0" smtClean="0"/>
              <a:t>Check</a:t>
            </a:r>
            <a:br>
              <a:rPr lang="nl-BE" dirty="0" smtClean="0"/>
            </a:br>
            <a:r>
              <a:rPr lang="nl-BE" dirty="0" smtClean="0"/>
              <a:t>Redactioneel artikel over het fietsen in Meetjesland</a:t>
            </a:r>
          </a:p>
          <a:p>
            <a:endParaRPr lang="nl-BE" dirty="0" smtClean="0"/>
          </a:p>
          <a:p>
            <a:r>
              <a:rPr lang="nl-BE" dirty="0" smtClean="0"/>
              <a:t>BUDGET</a:t>
            </a:r>
          </a:p>
          <a:p>
            <a:r>
              <a:rPr lang="nl-BE" dirty="0" smtClean="0"/>
              <a:t>25.000 Euro ex. BTW TOV</a:t>
            </a:r>
          </a:p>
          <a:p>
            <a:r>
              <a:rPr lang="nl-BE" dirty="0" smtClean="0"/>
              <a:t>20.000 Euro ex. BTW Toerisme Meetjesland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20229-E12C-49D3-9DF0-7AB8802EE95B}" type="slidenum">
              <a:rPr lang="nl-BE" smtClean="0">
                <a:solidFill>
                  <a:prstClr val="black"/>
                </a:solidFill>
              </a:rPr>
              <a:pPr/>
              <a:t>13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2003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err="1"/>
              <a:t>Roularta</a:t>
            </a:r>
            <a:r>
              <a:rPr lang="nl-BE" dirty="0"/>
              <a:t> </a:t>
            </a:r>
          </a:p>
          <a:p>
            <a:r>
              <a:rPr lang="nl-NL" dirty="0"/>
              <a:t>•Media: </a:t>
            </a:r>
            <a:r>
              <a:rPr lang="nl-NL" dirty="0" err="1"/>
              <a:t>Knack</a:t>
            </a:r>
            <a:r>
              <a:rPr lang="nl-NL" dirty="0"/>
              <a:t> Weekend en Nest </a:t>
            </a:r>
          </a:p>
          <a:p>
            <a:r>
              <a:rPr lang="nl-NL" dirty="0"/>
              <a:t>•Fietsboekje in zomer en wandelboekje in winter </a:t>
            </a:r>
          </a:p>
          <a:p>
            <a:r>
              <a:rPr lang="nl-BE" dirty="0"/>
              <a:t>•</a:t>
            </a:r>
            <a:r>
              <a:rPr lang="nl-BE" dirty="0" err="1"/>
              <a:t>On-line</a:t>
            </a:r>
            <a:r>
              <a:rPr lang="nl-BE" dirty="0"/>
              <a:t> bannering op Plus magazine, </a:t>
            </a:r>
            <a:r>
              <a:rPr lang="nl-BE" dirty="0" err="1"/>
              <a:t>Knack</a:t>
            </a:r>
            <a:r>
              <a:rPr lang="nl-BE" dirty="0"/>
              <a:t> Weekend en </a:t>
            </a:r>
          </a:p>
          <a:p>
            <a:r>
              <a:rPr lang="nl-BE" dirty="0"/>
              <a:t>•Lead </a:t>
            </a:r>
            <a:r>
              <a:rPr lang="nl-BE" dirty="0" err="1"/>
              <a:t>Generation</a:t>
            </a:r>
            <a:r>
              <a:rPr lang="nl-BE" dirty="0"/>
              <a:t> met e-</a:t>
            </a:r>
            <a:r>
              <a:rPr lang="nl-BE" dirty="0" err="1"/>
              <a:t>newsletter</a:t>
            </a:r>
            <a:r>
              <a:rPr lang="nl-BE" dirty="0"/>
              <a:t> </a:t>
            </a:r>
          </a:p>
          <a:p>
            <a:endParaRPr lang="nl-BE" dirty="0"/>
          </a:p>
          <a:p>
            <a:r>
              <a:rPr lang="nl-BE" dirty="0"/>
              <a:t>Fietspocket: </a:t>
            </a:r>
            <a:r>
              <a:rPr lang="fr-FR" dirty="0"/>
              <a:t>5 routes en 5 </a:t>
            </a:r>
            <a:r>
              <a:rPr lang="fr-FR" dirty="0" err="1"/>
              <a:t>thema’s</a:t>
            </a:r>
            <a:r>
              <a:rPr lang="fr-FR" dirty="0"/>
              <a:t> </a:t>
            </a:r>
          </a:p>
          <a:p>
            <a:r>
              <a:rPr lang="nl-NL" dirty="0"/>
              <a:t>Bijlage bij Nest (2/9 – 19.500 ex.) en </a:t>
            </a:r>
            <a:r>
              <a:rPr lang="nl-NL" dirty="0" err="1"/>
              <a:t>Knack</a:t>
            </a:r>
            <a:r>
              <a:rPr lang="nl-NL" dirty="0"/>
              <a:t> (17/8 – 95.000 ex.) abonnees </a:t>
            </a:r>
          </a:p>
          <a:p>
            <a:endParaRPr lang="nl-NL" dirty="0"/>
          </a:p>
          <a:p>
            <a:pPr marR="81209"/>
            <a:r>
              <a:rPr lang="nl-BE" dirty="0">
                <a:latin typeface="Corbel"/>
              </a:rPr>
              <a:t>Wandelpocket 9 routes </a:t>
            </a:r>
          </a:p>
          <a:p>
            <a:pPr marR="32320"/>
            <a:r>
              <a:rPr lang="fr-FR" dirty="0" err="1">
                <a:latin typeface="Corbel"/>
              </a:rPr>
              <a:t>Bijlage</a:t>
            </a:r>
            <a:r>
              <a:rPr lang="fr-FR" dirty="0">
                <a:latin typeface="Corbel"/>
              </a:rPr>
              <a:t> </a:t>
            </a:r>
            <a:r>
              <a:rPr lang="fr-FR" dirty="0" err="1">
                <a:latin typeface="Corbel"/>
              </a:rPr>
              <a:t>bij</a:t>
            </a:r>
            <a:r>
              <a:rPr lang="fr-FR" dirty="0">
                <a:latin typeface="Corbel"/>
              </a:rPr>
              <a:t> </a:t>
            </a:r>
            <a:r>
              <a:rPr lang="fr-FR" dirty="0" err="1">
                <a:latin typeface="Corbel"/>
              </a:rPr>
              <a:t>Nest</a:t>
            </a:r>
            <a:r>
              <a:rPr lang="fr-FR" dirty="0">
                <a:latin typeface="Corbel"/>
              </a:rPr>
              <a:t> (7/10 – 19.500 ex.), </a:t>
            </a:r>
            <a:r>
              <a:rPr lang="fr-FR" dirty="0" err="1">
                <a:latin typeface="Corbel"/>
              </a:rPr>
              <a:t>Knack</a:t>
            </a:r>
            <a:r>
              <a:rPr lang="fr-FR" dirty="0">
                <a:latin typeface="Corbel"/>
              </a:rPr>
              <a:t> (19/10 – 95.000 ex.) </a:t>
            </a:r>
            <a:r>
              <a:rPr lang="fr-FR" dirty="0" err="1">
                <a:latin typeface="Corbel"/>
              </a:rPr>
              <a:t>abonnees</a:t>
            </a:r>
            <a:r>
              <a:rPr lang="fr-FR" dirty="0">
                <a:latin typeface="Corbel"/>
              </a:rPr>
              <a:t> en Plus magazine (20/10 – 56.000 ex.) </a:t>
            </a:r>
          </a:p>
          <a:p>
            <a:pPr marR="32320"/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20229-E12C-49D3-9DF0-7AB8802EE95B}" type="slidenum">
              <a:rPr lang="nl-BE" smtClean="0">
                <a:solidFill>
                  <a:prstClr val="black"/>
                </a:solidFill>
              </a:rPr>
              <a:pPr/>
              <a:t>14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2788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smtClean="0"/>
              <a:t>Campagne met VAB</a:t>
            </a:r>
          </a:p>
          <a:p>
            <a:endParaRPr lang="nl-NL" dirty="0" smtClean="0"/>
          </a:p>
          <a:p>
            <a:r>
              <a:rPr lang="nl-NL" dirty="0" smtClean="0"/>
              <a:t>DOELSTELLINGEN</a:t>
            </a:r>
          </a:p>
          <a:p>
            <a:r>
              <a:rPr lang="nl-NL" dirty="0" smtClean="0"/>
              <a:t>Vlaamse Ardennen positioneren als een ideale bestemming voor een korte vakantie in het najaar en winter van 2016-2017</a:t>
            </a:r>
          </a:p>
          <a:p>
            <a:r>
              <a:rPr lang="nl-NL" dirty="0" smtClean="0"/>
              <a:t>Mensen aanzetten tot het boeken van een korte vakantie</a:t>
            </a:r>
          </a:p>
          <a:p>
            <a:r>
              <a:rPr lang="nl-NL" dirty="0" smtClean="0"/>
              <a:t>Aanbod aan activiteiten in het najaar en de winter onder de aandacht brengen</a:t>
            </a:r>
          </a:p>
          <a:p>
            <a:r>
              <a:rPr lang="nl-NL" dirty="0" smtClean="0"/>
              <a:t>Vakantiewoningen voor vriendengroepen en families in de kijker zetten</a:t>
            </a:r>
          </a:p>
          <a:p>
            <a:endParaRPr lang="nl-NL" dirty="0" smtClean="0"/>
          </a:p>
          <a:p>
            <a:r>
              <a:rPr lang="nl-NL" dirty="0" smtClean="0"/>
              <a:t>AANPAK</a:t>
            </a:r>
          </a:p>
          <a:p>
            <a:r>
              <a:rPr lang="nl-NL" dirty="0" smtClean="0"/>
              <a:t>Ontwikkeling magazine met tips voor een weekendje</a:t>
            </a:r>
          </a:p>
          <a:p>
            <a:r>
              <a:rPr lang="nl-NL" dirty="0" smtClean="0"/>
              <a:t>Contentcreatie als </a:t>
            </a:r>
            <a:r>
              <a:rPr lang="nl-NL" dirty="0" err="1" smtClean="0"/>
              <a:t>teaser</a:t>
            </a:r>
            <a:r>
              <a:rPr lang="nl-NL" dirty="0" smtClean="0"/>
              <a:t> voor magazine: film</a:t>
            </a:r>
          </a:p>
          <a:p>
            <a:r>
              <a:rPr lang="nl-NL" dirty="0" smtClean="0"/>
              <a:t>Landingspagina voor ideale conversie</a:t>
            </a:r>
          </a:p>
          <a:p>
            <a:r>
              <a:rPr lang="nl-NL" dirty="0" err="1" smtClean="0"/>
              <a:t>Dedicated</a:t>
            </a:r>
            <a:r>
              <a:rPr lang="nl-NL" dirty="0" smtClean="0"/>
              <a:t> mail voor genereren trafiek naar landingspagina</a:t>
            </a:r>
          </a:p>
          <a:p>
            <a:endParaRPr lang="nl-NL" dirty="0" smtClean="0"/>
          </a:p>
          <a:p>
            <a:pPr algn="l"/>
            <a:endParaRPr lang="nl-BE" sz="1100" dirty="0">
              <a:solidFill>
                <a:srgbClr val="000000"/>
              </a:solidFill>
              <a:latin typeface="Corbel"/>
            </a:endParaRPr>
          </a:p>
          <a:p>
            <a:pPr marR="55305"/>
            <a:r>
              <a:rPr lang="nl-BE" dirty="0">
                <a:latin typeface="Corbel"/>
              </a:rPr>
              <a:t>36 pagina’s </a:t>
            </a:r>
          </a:p>
          <a:p>
            <a:pPr marR="15113"/>
            <a:r>
              <a:rPr lang="nl-NL" dirty="0">
                <a:latin typeface="Corbel"/>
              </a:rPr>
              <a:t>Tips voor weekend op maat van doelgroepen </a:t>
            </a:r>
          </a:p>
          <a:p>
            <a:pPr marR="50312"/>
            <a:r>
              <a:rPr lang="nl-BE" dirty="0">
                <a:latin typeface="Corbel"/>
              </a:rPr>
              <a:t>3 wandelroutes </a:t>
            </a:r>
          </a:p>
          <a:p>
            <a:pPr marR="21654"/>
            <a:r>
              <a:rPr lang="nl-BE" dirty="0">
                <a:latin typeface="Corbel"/>
              </a:rPr>
              <a:t>327.000 ex. Verspreid via VAB magazine </a:t>
            </a:r>
          </a:p>
          <a:p>
            <a:pPr marR="16619"/>
            <a:r>
              <a:rPr lang="nl-NL" dirty="0">
                <a:latin typeface="Corbel"/>
              </a:rPr>
              <a:t>10.000 ex. Overdruk voor eigen verspreiding </a:t>
            </a:r>
            <a:endParaRPr lang="nl-NL" dirty="0" smtClean="0"/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20229-E12C-49D3-9DF0-7AB8802EE95B}" type="slidenum">
              <a:rPr lang="nl-BE" smtClean="0">
                <a:solidFill>
                  <a:prstClr val="black"/>
                </a:solidFill>
              </a:rPr>
              <a:pPr/>
              <a:t>15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499323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BRIEFING</a:t>
            </a:r>
          </a:p>
          <a:p>
            <a:r>
              <a:rPr lang="nl-BE" dirty="0" smtClean="0"/>
              <a:t>Campagne met als thema: gezinsvriendelijk</a:t>
            </a:r>
          </a:p>
          <a:p>
            <a:r>
              <a:rPr lang="nl-BE" dirty="0" smtClean="0"/>
              <a:t>Bundeling van het aanbod voor kinderen op vlak van fiets- en wandelproducten, evenementen </a:t>
            </a:r>
            <a:r>
              <a:rPr lang="nl-BE" dirty="0" err="1" smtClean="0"/>
              <a:t>ea</a:t>
            </a:r>
            <a:r>
              <a:rPr lang="nl-BE" dirty="0" smtClean="0"/>
              <a:t>.</a:t>
            </a:r>
          </a:p>
          <a:p>
            <a:endParaRPr lang="nl-BE" dirty="0" smtClean="0"/>
          </a:p>
          <a:p>
            <a:r>
              <a:rPr lang="nl-BE" dirty="0" smtClean="0"/>
              <a:t>TIMING</a:t>
            </a:r>
          </a:p>
          <a:p>
            <a:r>
              <a:rPr lang="nl-BE" dirty="0" smtClean="0"/>
              <a:t>Mei en najaar</a:t>
            </a:r>
          </a:p>
          <a:p>
            <a:endParaRPr lang="nl-BE" dirty="0" smtClean="0"/>
          </a:p>
          <a:p>
            <a:r>
              <a:rPr lang="nl-BE" dirty="0" smtClean="0"/>
              <a:t>CAMPAGNE</a:t>
            </a:r>
          </a:p>
          <a:p>
            <a:r>
              <a:rPr lang="nl-BE" dirty="0" smtClean="0"/>
              <a:t>Uitgevoerd door Mediahuis</a:t>
            </a:r>
          </a:p>
          <a:p>
            <a:r>
              <a:rPr lang="nl-BE" dirty="0" smtClean="0"/>
              <a:t>Mini dossier: 4 pagina’s in weekendmagazines Nieuwsblad en Sjiek (Belang van Limburg) – 25 juni</a:t>
            </a:r>
          </a:p>
          <a:p>
            <a:endParaRPr lang="nl-BE" dirty="0" smtClean="0"/>
          </a:p>
          <a:p>
            <a:r>
              <a:rPr lang="nl-BE" dirty="0" smtClean="0"/>
              <a:t>Nieuwsbrief Nieuwsblad.be, medium </a:t>
            </a:r>
            <a:r>
              <a:rPr lang="nl-BE" dirty="0" err="1" smtClean="0"/>
              <a:t>rectangle</a:t>
            </a:r>
            <a:r>
              <a:rPr lang="nl-BE" dirty="0" smtClean="0"/>
              <a:t> (968.138 nieuwsbrieven per dag – 280.760 impressies)</a:t>
            </a:r>
          </a:p>
          <a:p>
            <a:endParaRPr lang="nl-BE" dirty="0" smtClean="0"/>
          </a:p>
          <a:p>
            <a:r>
              <a:rPr lang="nl-BE" dirty="0" smtClean="0"/>
              <a:t>Connect </a:t>
            </a:r>
            <a:r>
              <a:rPr lang="nl-BE" dirty="0" err="1" smtClean="0"/>
              <a:t>superwoman</a:t>
            </a:r>
            <a:r>
              <a:rPr lang="nl-BE" dirty="0" smtClean="0"/>
              <a:t> lifestyle pakket: </a:t>
            </a:r>
            <a:r>
              <a:rPr lang="nl-BE" dirty="0" err="1" smtClean="0"/>
              <a:t>ron</a:t>
            </a:r>
            <a:r>
              <a:rPr lang="nl-BE" dirty="0" smtClean="0"/>
              <a:t> XL Leaderboard op standaard.be, nieuwsblad.be, hbvl.be, gva.be, vijf.be  verwijzing naar visitgent.be</a:t>
            </a:r>
          </a:p>
          <a:p>
            <a:endParaRPr lang="nl-BE" dirty="0" smtClean="0"/>
          </a:p>
          <a:p>
            <a:r>
              <a:rPr lang="nl-BE" dirty="0" smtClean="0"/>
              <a:t>BUDGET</a:t>
            </a:r>
          </a:p>
          <a:p>
            <a:r>
              <a:rPr lang="nl-BE" dirty="0" smtClean="0"/>
              <a:t>25.000 Euro ex. BTW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20229-E12C-49D3-9DF0-7AB8802EE95B}" type="slidenum">
              <a:rPr lang="nl-BE" smtClean="0">
                <a:solidFill>
                  <a:prstClr val="black"/>
                </a:solidFill>
              </a:rPr>
              <a:pPr/>
              <a:t>16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92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0309D-CCEA-411E-9A8B-8B77A52069FC}" type="slidenum">
              <a:rPr lang="nl-BE" smtClean="0"/>
              <a:t>17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03385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0309D-CCEA-411E-9A8B-8B77A52069FC}" type="slidenum">
              <a:rPr lang="nl-BE" smtClean="0"/>
              <a:t>18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855439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0309D-CCEA-411E-9A8B-8B77A52069FC}" type="slidenum">
              <a:rPr lang="nl-BE" smtClean="0"/>
              <a:t>19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478930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0309D-CCEA-411E-9A8B-8B77A52069FC}" type="slidenum">
              <a:rPr lang="nl-BE" smtClean="0"/>
              <a:t>2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850461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0309D-CCEA-411E-9A8B-8B77A52069FC}" type="slidenum">
              <a:rPr lang="nl-BE" smtClean="0"/>
              <a:t>20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3120103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0309D-CCEA-411E-9A8B-8B77A52069FC}" type="slidenum">
              <a:rPr lang="nl-BE" smtClean="0"/>
              <a:t>21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5451445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0309D-CCEA-411E-9A8B-8B77A52069FC}" type="slidenum">
              <a:rPr lang="nl-BE" smtClean="0"/>
              <a:t>24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533461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0309D-CCEA-411E-9A8B-8B77A52069FC}" type="slidenum">
              <a:rPr lang="nl-BE" smtClean="0"/>
              <a:t>25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01966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solidFill>
                  <a:srgbClr val="303B41"/>
                </a:solidFill>
                <a:latin typeface="Corbel" panose="020B0503020204020204" pitchFamily="34" charset="0"/>
              </a:rPr>
              <a:t>Plan Bier </a:t>
            </a:r>
            <a:r>
              <a:rPr lang="en-US" b="1" dirty="0" err="1">
                <a:solidFill>
                  <a:srgbClr val="303B41"/>
                </a:solidFill>
                <a:latin typeface="Corbel" panose="020B0503020204020204" pitchFamily="34" charset="0"/>
              </a:rPr>
              <a:t>Waasland</a:t>
            </a:r>
            <a:endParaRPr lang="en-US" dirty="0">
              <a:solidFill>
                <a:srgbClr val="303B41"/>
              </a:solidFill>
              <a:latin typeface="Corbel" panose="020B0503020204020204" pitchFamily="34" charset="0"/>
            </a:endParaRPr>
          </a:p>
          <a:p>
            <a:r>
              <a:rPr lang="en-US" dirty="0" err="1">
                <a:solidFill>
                  <a:srgbClr val="303B41"/>
                </a:solidFill>
                <a:latin typeface="Corbel" panose="020B0503020204020204" pitchFamily="34" charset="0"/>
              </a:rPr>
              <a:t>Persvoorstelling</a:t>
            </a:r>
            <a:r>
              <a:rPr lang="en-US" dirty="0">
                <a:solidFill>
                  <a:srgbClr val="303B41"/>
                </a:solidFill>
                <a:latin typeface="Corbel" panose="020B0503020204020204" pitchFamily="34" charset="0"/>
              </a:rPr>
              <a:t> 15 </a:t>
            </a:r>
            <a:r>
              <a:rPr lang="en-US" dirty="0" err="1">
                <a:solidFill>
                  <a:srgbClr val="303B41"/>
                </a:solidFill>
                <a:latin typeface="Corbel" panose="020B0503020204020204" pitchFamily="34" charset="0"/>
              </a:rPr>
              <a:t>juni</a:t>
            </a:r>
            <a:r>
              <a:rPr lang="en-US" dirty="0">
                <a:solidFill>
                  <a:srgbClr val="303B41"/>
                </a:solidFill>
                <a:latin typeface="Corbel" panose="020B0503020204020204" pitchFamily="34" charset="0"/>
              </a:rPr>
              <a:t> 2016</a:t>
            </a:r>
          </a:p>
          <a:p>
            <a:endParaRPr lang="en-US" dirty="0">
              <a:solidFill>
                <a:srgbClr val="303B41"/>
              </a:solidFill>
              <a:latin typeface="Corbel" panose="020B0503020204020204" pitchFamily="34" charset="0"/>
            </a:endParaRPr>
          </a:p>
          <a:p>
            <a:r>
              <a:rPr lang="en-US" dirty="0" err="1">
                <a:solidFill>
                  <a:srgbClr val="303B41"/>
                </a:solidFill>
                <a:latin typeface="Corbel" panose="020B0503020204020204" pitchFamily="34" charset="0"/>
              </a:rPr>
              <a:t>Oplage</a:t>
            </a:r>
            <a:r>
              <a:rPr lang="en-US" dirty="0">
                <a:solidFill>
                  <a:srgbClr val="303B41"/>
                </a:solidFill>
                <a:latin typeface="Corbel" panose="020B0503020204020204" pitchFamily="34" charset="0"/>
              </a:rPr>
              <a:t> 10.000 </a:t>
            </a:r>
            <a:r>
              <a:rPr lang="en-US" dirty="0" err="1">
                <a:solidFill>
                  <a:srgbClr val="303B41"/>
                </a:solidFill>
                <a:latin typeface="Corbel" panose="020B0503020204020204" pitchFamily="34" charset="0"/>
              </a:rPr>
              <a:t>exemplaren</a:t>
            </a:r>
            <a:r>
              <a:rPr lang="en-US" dirty="0">
                <a:solidFill>
                  <a:srgbClr val="303B41"/>
                </a:solidFill>
                <a:latin typeface="Corbel" panose="020B0503020204020204" pitchFamily="34" charset="0"/>
              </a:rPr>
              <a:t>, </a:t>
            </a:r>
            <a:r>
              <a:rPr lang="en-US" dirty="0" err="1">
                <a:solidFill>
                  <a:srgbClr val="303B41"/>
                </a:solidFill>
                <a:latin typeface="Corbel" panose="020B0503020204020204" pitchFamily="34" charset="0"/>
              </a:rPr>
              <a:t>voorraad</a:t>
            </a:r>
            <a:r>
              <a:rPr lang="en-US" dirty="0">
                <a:solidFill>
                  <a:srgbClr val="303B41"/>
                </a:solidFill>
                <a:latin typeface="Corbel" panose="020B0503020204020204" pitchFamily="34" charset="0"/>
              </a:rPr>
              <a:t> </a:t>
            </a:r>
            <a:r>
              <a:rPr lang="en-US" dirty="0" err="1">
                <a:solidFill>
                  <a:srgbClr val="303B41"/>
                </a:solidFill>
                <a:latin typeface="Corbel" panose="020B0503020204020204" pitchFamily="34" charset="0"/>
              </a:rPr>
              <a:t>uitgeput</a:t>
            </a:r>
            <a:r>
              <a:rPr lang="en-US" dirty="0">
                <a:solidFill>
                  <a:srgbClr val="303B41"/>
                </a:solidFill>
                <a:latin typeface="Corbel" panose="020B0503020204020204" pitchFamily="34" charset="0"/>
              </a:rPr>
              <a:t> </a:t>
            </a:r>
            <a:r>
              <a:rPr lang="en-US" dirty="0" err="1">
                <a:solidFill>
                  <a:srgbClr val="303B41"/>
                </a:solidFill>
                <a:latin typeface="Corbel" panose="020B0503020204020204" pitchFamily="34" charset="0"/>
              </a:rPr>
              <a:t>eind</a:t>
            </a:r>
            <a:r>
              <a:rPr lang="en-US" dirty="0">
                <a:solidFill>
                  <a:srgbClr val="303B41"/>
                </a:solidFill>
                <a:latin typeface="Corbel" panose="020B0503020204020204" pitchFamily="34" charset="0"/>
              </a:rPr>
              <a:t> </a:t>
            </a:r>
            <a:r>
              <a:rPr lang="en-US" dirty="0" err="1">
                <a:solidFill>
                  <a:srgbClr val="303B41"/>
                </a:solidFill>
                <a:latin typeface="Corbel" panose="020B0503020204020204" pitchFamily="34" charset="0"/>
              </a:rPr>
              <a:t>juli</a:t>
            </a:r>
            <a:endParaRPr lang="en-US" dirty="0">
              <a:solidFill>
                <a:srgbClr val="303B41"/>
              </a:solidFill>
              <a:latin typeface="Corbel" panose="020B0503020204020204" pitchFamily="34" charset="0"/>
            </a:endParaRPr>
          </a:p>
          <a:p>
            <a:r>
              <a:rPr lang="en-US" dirty="0" err="1">
                <a:solidFill>
                  <a:srgbClr val="303B41"/>
                </a:solidFill>
                <a:latin typeface="Corbel" panose="020B0503020204020204" pitchFamily="34" charset="0"/>
              </a:rPr>
              <a:t>Herdruk</a:t>
            </a:r>
            <a:r>
              <a:rPr lang="en-US" dirty="0">
                <a:solidFill>
                  <a:srgbClr val="303B41"/>
                </a:solidFill>
                <a:latin typeface="Corbel" panose="020B0503020204020204" pitchFamily="34" charset="0"/>
              </a:rPr>
              <a:t> van 10.000 </a:t>
            </a:r>
            <a:r>
              <a:rPr lang="en-US" dirty="0" err="1">
                <a:solidFill>
                  <a:srgbClr val="303B41"/>
                </a:solidFill>
                <a:latin typeface="Corbel" panose="020B0503020204020204" pitchFamily="34" charset="0"/>
              </a:rPr>
              <a:t>exemplaren</a:t>
            </a:r>
            <a:r>
              <a:rPr lang="en-US" dirty="0">
                <a:solidFill>
                  <a:srgbClr val="303B41"/>
                </a:solidFill>
                <a:latin typeface="Corbel" panose="020B0503020204020204" pitchFamily="34" charset="0"/>
              </a:rPr>
              <a:t> in </a:t>
            </a:r>
            <a:r>
              <a:rPr lang="en-US" dirty="0" err="1">
                <a:solidFill>
                  <a:srgbClr val="303B41"/>
                </a:solidFill>
                <a:latin typeface="Corbel" panose="020B0503020204020204" pitchFamily="34" charset="0"/>
              </a:rPr>
              <a:t>augustus</a:t>
            </a:r>
            <a:endParaRPr lang="en-US" dirty="0">
              <a:solidFill>
                <a:srgbClr val="303B41"/>
              </a:solidFill>
              <a:latin typeface="Corbel" panose="020B0503020204020204" pitchFamily="34" charset="0"/>
            </a:endParaRP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20229-E12C-49D3-9DF0-7AB8802EE95B}" type="slidenum">
              <a:rPr lang="nl-BE" smtClean="0">
                <a:solidFill>
                  <a:prstClr val="black"/>
                </a:solidFill>
              </a:rPr>
              <a:pPr/>
              <a:t>3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326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0309D-CCEA-411E-9A8B-8B77A52069FC}" type="slidenum">
              <a:rPr lang="nl-BE" smtClean="0"/>
              <a:t>4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141991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  <a:p>
            <a:r>
              <a:rPr lang="nl-BE" b="1" dirty="0"/>
              <a:t>VAB ACTIE </a:t>
            </a:r>
            <a:endParaRPr lang="nl-BE" dirty="0"/>
          </a:p>
          <a:p>
            <a:r>
              <a:rPr lang="nl-BE" dirty="0"/>
              <a:t>4 pagina’s in zomerschriftje VAB magazine (juli-augustus nummer), oplage: 300.000 exemplaren </a:t>
            </a:r>
          </a:p>
          <a:p>
            <a:r>
              <a:rPr lang="nl-NL" dirty="0"/>
              <a:t>E-mailing naar VAB leden: 20.000 adressen: verzonden 5 juli. Resultaten: </a:t>
            </a:r>
          </a:p>
          <a:p>
            <a:r>
              <a:rPr lang="nl-BE" dirty="0"/>
              <a:t>•6.104 </a:t>
            </a:r>
            <a:r>
              <a:rPr lang="nl-BE" dirty="0" err="1"/>
              <a:t>opens</a:t>
            </a:r>
            <a:r>
              <a:rPr lang="nl-BE" dirty="0"/>
              <a:t> </a:t>
            </a:r>
          </a:p>
          <a:p>
            <a:r>
              <a:rPr lang="nl-BE" dirty="0"/>
              <a:t>•829 clicks 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0309D-CCEA-411E-9A8B-8B77A52069FC}" type="slidenum">
              <a:rPr lang="nl-BE" smtClean="0"/>
              <a:t>5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1923789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100 </a:t>
            </a:r>
            <a:r>
              <a:rPr lang="nl-BE" dirty="0" err="1" smtClean="0"/>
              <a:t>ste</a:t>
            </a:r>
            <a:r>
              <a:rPr lang="nl-BE" baseline="0" dirty="0" smtClean="0"/>
              <a:t> editie</a:t>
            </a:r>
          </a:p>
          <a:p>
            <a:r>
              <a:rPr lang="nl-BE" baseline="0" dirty="0" smtClean="0"/>
              <a:t>Investering in </a:t>
            </a:r>
            <a:r>
              <a:rPr lang="nl-BE" baseline="0" dirty="0" err="1" smtClean="0"/>
              <a:t>beleefbaar</a:t>
            </a:r>
            <a:r>
              <a:rPr lang="nl-BE" baseline="0" dirty="0" smtClean="0"/>
              <a:t> en zichtbaar maken van Ronde en wielererfgoed</a:t>
            </a:r>
          </a:p>
          <a:p>
            <a:r>
              <a:rPr lang="nl-BE" baseline="0" dirty="0" smtClean="0"/>
              <a:t>21 maart voorstelling</a:t>
            </a:r>
          </a:p>
          <a:p>
            <a:r>
              <a:rPr lang="nl-BE" baseline="0" dirty="0" smtClean="0"/>
              <a:t>veel persaandacht; ook internationaal, Deense TV</a:t>
            </a:r>
          </a:p>
          <a:p>
            <a:r>
              <a:rPr lang="nl-BE" baseline="0" dirty="0" smtClean="0"/>
              <a:t>Touroperators US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0309D-CCEA-411E-9A8B-8B77A52069FC}" type="slidenum">
              <a:rPr lang="nl-BE" smtClean="0"/>
              <a:t>6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12399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Herwerking</a:t>
            </a:r>
            <a:r>
              <a:rPr lang="nl-BE" baseline="0" dirty="0" smtClean="0"/>
              <a:t> website </a:t>
            </a:r>
          </a:p>
          <a:p>
            <a:r>
              <a:rPr lang="nl-BE" baseline="0" dirty="0" smtClean="0"/>
              <a:t>4talig</a:t>
            </a:r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C0309D-CCEA-411E-9A8B-8B77A52069FC}" type="slidenum">
              <a:rPr lang="nl-BE" smtClean="0"/>
              <a:t>7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39166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42</a:t>
            </a:r>
            <a:r>
              <a:rPr lang="nl-BE" baseline="0" dirty="0" smtClean="0"/>
              <a:t> 000 abo +60 000 ex</a:t>
            </a:r>
          </a:p>
          <a:p>
            <a:endParaRPr lang="nl-BE" baseline="0" dirty="0" smtClean="0"/>
          </a:p>
          <a:p>
            <a:endParaRPr lang="nl-BE" dirty="0"/>
          </a:p>
          <a:p>
            <a:r>
              <a:rPr lang="nl-BE" dirty="0" err="1"/>
              <a:t>StapAf</a:t>
            </a:r>
            <a:r>
              <a:rPr lang="nl-BE" dirty="0"/>
              <a:t> campagne: </a:t>
            </a:r>
          </a:p>
          <a:p>
            <a:r>
              <a:rPr lang="nl-BE" dirty="0"/>
              <a:t>Bannering </a:t>
            </a:r>
          </a:p>
          <a:p>
            <a:r>
              <a:rPr lang="nl-BE" dirty="0"/>
              <a:t>Facebook </a:t>
            </a:r>
            <a:r>
              <a:rPr lang="nl-BE" dirty="0" err="1"/>
              <a:t>ads</a:t>
            </a:r>
            <a:r>
              <a:rPr lang="nl-BE" dirty="0"/>
              <a:t> </a:t>
            </a:r>
          </a:p>
          <a:p>
            <a:r>
              <a:rPr lang="nl-BE" dirty="0"/>
              <a:t>Google </a:t>
            </a:r>
            <a:r>
              <a:rPr lang="nl-BE" dirty="0" err="1"/>
              <a:t>adwords</a:t>
            </a:r>
            <a:r>
              <a:rPr lang="nl-BE" dirty="0"/>
              <a:t> 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20229-E12C-49D3-9DF0-7AB8802EE95B}" type="slidenum">
              <a:rPr lang="nl-BE" smtClean="0">
                <a:solidFill>
                  <a:prstClr val="black"/>
                </a:solidFill>
              </a:rPr>
              <a:pPr/>
              <a:t>8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32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BE" dirty="0" smtClean="0"/>
              <a:t>42</a:t>
            </a:r>
            <a:r>
              <a:rPr lang="nl-BE" baseline="0" dirty="0" smtClean="0"/>
              <a:t> </a:t>
            </a:r>
            <a:r>
              <a:rPr lang="nl-BE" baseline="0" smtClean="0"/>
              <a:t>000 abo +60 </a:t>
            </a:r>
            <a:r>
              <a:rPr lang="nl-BE" baseline="0" dirty="0" smtClean="0"/>
              <a:t>000 ex</a:t>
            </a:r>
          </a:p>
          <a:p>
            <a:endParaRPr lang="nl-BE" baseline="0" dirty="0" smtClean="0"/>
          </a:p>
          <a:p>
            <a:endParaRPr lang="nl-BE" dirty="0"/>
          </a:p>
          <a:p>
            <a:r>
              <a:rPr lang="nl-BE" dirty="0" err="1"/>
              <a:t>StapAf</a:t>
            </a:r>
            <a:r>
              <a:rPr lang="nl-BE" dirty="0"/>
              <a:t> campagne: </a:t>
            </a:r>
          </a:p>
          <a:p>
            <a:r>
              <a:rPr lang="nl-BE" dirty="0"/>
              <a:t>Bannering </a:t>
            </a:r>
          </a:p>
          <a:p>
            <a:r>
              <a:rPr lang="nl-BE" dirty="0"/>
              <a:t>Facebook </a:t>
            </a:r>
            <a:r>
              <a:rPr lang="nl-BE" dirty="0" err="1"/>
              <a:t>ads</a:t>
            </a:r>
            <a:r>
              <a:rPr lang="nl-BE" dirty="0"/>
              <a:t> </a:t>
            </a:r>
          </a:p>
          <a:p>
            <a:r>
              <a:rPr lang="nl-BE" dirty="0"/>
              <a:t>Google </a:t>
            </a:r>
            <a:r>
              <a:rPr lang="nl-BE" dirty="0" err="1"/>
              <a:t>adwords</a:t>
            </a:r>
            <a:r>
              <a:rPr lang="nl-BE" dirty="0"/>
              <a:t> </a:t>
            </a:r>
          </a:p>
          <a:p>
            <a:endParaRPr lang="nl-BE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320229-E12C-49D3-9DF0-7AB8802EE95B}" type="slidenum">
              <a:rPr lang="nl-BE" smtClean="0">
                <a:solidFill>
                  <a:prstClr val="black"/>
                </a:solidFill>
              </a:rPr>
              <a:pPr/>
              <a:t>9</a:t>
            </a:fld>
            <a:endParaRPr lang="nl-BE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9326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smtClean="0"/>
              <a:t>Klik om de ondertitelstijl van het model te bewerken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390FF-4D3F-4799-BCA5-EFEC2C370F39}" type="datetimeFigureOut">
              <a:rPr lang="nl-BE" smtClean="0"/>
              <a:t>22/06/2017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7C43-73E1-4926-AB0F-6B91D1353A2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66713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390FF-4D3F-4799-BCA5-EFEC2C370F39}" type="datetimeFigureOut">
              <a:rPr lang="nl-BE" smtClean="0"/>
              <a:t>22/06/2017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7C43-73E1-4926-AB0F-6B91D1353A2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1426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390FF-4D3F-4799-BCA5-EFEC2C370F39}" type="datetimeFigureOut">
              <a:rPr lang="nl-BE" smtClean="0"/>
              <a:t>22/06/2017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7C43-73E1-4926-AB0F-6B91D1353A2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98088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390FF-4D3F-4799-BCA5-EFEC2C370F39}" type="datetimeFigureOut">
              <a:rPr lang="nl-BE" smtClean="0"/>
              <a:t>22/06/2017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7C43-73E1-4926-AB0F-6B91D1353A2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11943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390FF-4D3F-4799-BCA5-EFEC2C370F39}" type="datetimeFigureOut">
              <a:rPr lang="nl-BE" smtClean="0"/>
              <a:t>22/06/2017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7C43-73E1-4926-AB0F-6B91D1353A2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860615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390FF-4D3F-4799-BCA5-EFEC2C370F39}" type="datetimeFigureOut">
              <a:rPr lang="nl-BE" smtClean="0"/>
              <a:t>22/06/2017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7C43-73E1-4926-AB0F-6B91D1353A2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111849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390FF-4D3F-4799-BCA5-EFEC2C370F39}" type="datetimeFigureOut">
              <a:rPr lang="nl-BE" smtClean="0"/>
              <a:t>22/06/2017</a:t>
            </a:fld>
            <a:endParaRPr lang="nl-B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7C43-73E1-4926-AB0F-6B91D1353A2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9456174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390FF-4D3F-4799-BCA5-EFEC2C370F39}" type="datetimeFigureOut">
              <a:rPr lang="nl-BE" smtClean="0"/>
              <a:t>22/06/2017</a:t>
            </a:fld>
            <a:endParaRPr lang="nl-B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7C43-73E1-4926-AB0F-6B91D1353A2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838661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390FF-4D3F-4799-BCA5-EFEC2C370F39}" type="datetimeFigureOut">
              <a:rPr lang="nl-BE" smtClean="0"/>
              <a:t>22/06/2017</a:t>
            </a:fld>
            <a:endParaRPr lang="nl-B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7C43-73E1-4926-AB0F-6B91D1353A2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598527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390FF-4D3F-4799-BCA5-EFEC2C370F39}" type="datetimeFigureOut">
              <a:rPr lang="nl-BE" smtClean="0"/>
              <a:t>22/06/2017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7C43-73E1-4926-AB0F-6B91D1353A2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2562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A390FF-4D3F-4799-BCA5-EFEC2C370F39}" type="datetimeFigureOut">
              <a:rPr lang="nl-BE" smtClean="0"/>
              <a:t>22/06/2017</a:t>
            </a:fld>
            <a:endParaRPr lang="nl-B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D7C43-73E1-4926-AB0F-6B91D1353A2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82715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smtClean="0"/>
              <a:t>Klik om de stijl te bewerken</a:t>
            </a:r>
            <a:endParaRPr lang="nl-B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B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390FF-4D3F-4799-BCA5-EFEC2C370F39}" type="datetimeFigureOut">
              <a:rPr lang="nl-BE" smtClean="0"/>
              <a:t>22/06/2017</a:t>
            </a:fld>
            <a:endParaRPr lang="nl-B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D7C43-73E1-4926-AB0F-6B91D1353A2E}" type="slidenum">
              <a:rPr lang="nl-BE" smtClean="0"/>
              <a:t>‹nr.›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3362679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Relationship Id="rId9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tm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58.gif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54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5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Relationship Id="rId9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jpe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aNAoJhmj1Xk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984">
            <a:off x="3331682" y="2601186"/>
            <a:ext cx="2625134" cy="36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hthoek 1"/>
          <p:cNvSpPr/>
          <p:nvPr/>
        </p:nvSpPr>
        <p:spPr>
          <a:xfrm>
            <a:off x="899592" y="836712"/>
            <a:ext cx="79928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BE" sz="4400" b="1" dirty="0" smtClean="0">
                <a:solidFill>
                  <a:srgbClr val="C00000"/>
                </a:solidFill>
              </a:rPr>
              <a:t>Toerisme Oost-Vlaanderen</a:t>
            </a:r>
            <a:br>
              <a:rPr lang="nl-BE" sz="4400" b="1" dirty="0" smtClean="0">
                <a:solidFill>
                  <a:srgbClr val="C00000"/>
                </a:solidFill>
              </a:rPr>
            </a:br>
            <a:r>
              <a:rPr lang="nl-BE" sz="4400" b="1" dirty="0" smtClean="0">
                <a:solidFill>
                  <a:srgbClr val="C00000"/>
                </a:solidFill>
              </a:rPr>
              <a:t>Jaarverslag </a:t>
            </a:r>
            <a:r>
              <a:rPr lang="nl-BE" sz="4400" b="1" dirty="0">
                <a:solidFill>
                  <a:srgbClr val="C00000"/>
                </a:solidFill>
              </a:rPr>
              <a:t>2016</a:t>
            </a:r>
          </a:p>
        </p:txBody>
      </p:sp>
      <p:pic>
        <p:nvPicPr>
          <p:cNvPr id="5" name="Picture 2" descr="L:\TOE\Logo's\1.Tov&amp;Regio's\Toerisme-pms159-cg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953903"/>
            <a:ext cx="1900396" cy="51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69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539552" y="444564"/>
            <a:ext cx="8604448" cy="484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Corbel" panose="020B0503020204020204" pitchFamily="34" charset="0"/>
                <a:ea typeface="Cambria Math" pitchFamily="18" charset="0"/>
                <a:cs typeface="Lao UI" panose="020B0502040204020203" pitchFamily="34" charset="0"/>
              </a:rPr>
              <a:t>BESTEMMINGSMARKETING</a:t>
            </a:r>
            <a:endParaRPr lang="en-US" sz="2600" b="1" dirty="0" smtClean="0">
              <a:solidFill>
                <a:srgbClr val="C00000"/>
              </a:solidFill>
              <a:latin typeface="Corbel" panose="020B0503020204020204" pitchFamily="34" charset="0"/>
              <a:ea typeface="Cambria Math" pitchFamily="18" charset="0"/>
              <a:cs typeface="Lao UI" panose="020B0502040204020203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1882063659"/>
              </p:ext>
            </p:extLst>
          </p:nvPr>
        </p:nvGraphicFramePr>
        <p:xfrm>
          <a:off x="323528" y="1124744"/>
          <a:ext cx="813690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al 5"/>
          <p:cNvSpPr/>
          <p:nvPr/>
        </p:nvSpPr>
        <p:spPr>
          <a:xfrm>
            <a:off x="5940152" y="764704"/>
            <a:ext cx="2391997" cy="2391997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Picture 2" descr="L:\TOE\Logo's\1.Tov&amp;Regio's\Toerisme-pms159-cg1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953903"/>
            <a:ext cx="1900396" cy="51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915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www.tov.be/sites/default/files/from-editors/Webshop/Gidsen/Belevingsgids_Leiestreek_201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215" y="260648"/>
            <a:ext cx="3384376" cy="629846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113741"/>
            <a:ext cx="2363320" cy="4454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3514" y="2132856"/>
            <a:ext cx="2411743" cy="44262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Titel 1"/>
          <p:cNvSpPr txBox="1">
            <a:spLocks/>
          </p:cNvSpPr>
          <p:nvPr/>
        </p:nvSpPr>
        <p:spPr>
          <a:xfrm>
            <a:off x="-9954" y="1988840"/>
            <a:ext cx="2061674" cy="484106"/>
          </a:xfrm>
          <a:prstGeom prst="rect">
            <a:avLst/>
          </a:prstGeom>
          <a:solidFill>
            <a:srgbClr val="E4593A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Corbel" panose="020B0503020204020204" pitchFamily="34" charset="0"/>
                <a:ea typeface="Cambria Math" pitchFamily="18" charset="0"/>
                <a:cs typeface="Lao UI" panose="020B0502040204020203" pitchFamily="34" charset="0"/>
              </a:rPr>
              <a:t>LEIESTREEK</a:t>
            </a:r>
            <a:endParaRPr lang="en-US" sz="2600" b="1" dirty="0" smtClean="0">
              <a:solidFill>
                <a:prstClr val="white"/>
              </a:solidFill>
              <a:latin typeface="Corbel" panose="020B0503020204020204" pitchFamily="34" charset="0"/>
              <a:ea typeface="Cambria Math" pitchFamily="18" charset="0"/>
              <a:cs typeface="Lao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55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058" y="141997"/>
            <a:ext cx="2894194" cy="57974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-9954" y="1988840"/>
            <a:ext cx="2853762" cy="484106"/>
          </a:xfrm>
          <a:prstGeom prst="rect">
            <a:avLst/>
          </a:prstGeom>
          <a:solidFill>
            <a:srgbClr val="E4593A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Corbel" panose="020B0503020204020204" pitchFamily="34" charset="0"/>
                <a:ea typeface="Cambria Math" pitchFamily="18" charset="0"/>
                <a:cs typeface="Lao UI" panose="020B0502040204020203" pitchFamily="34" charset="0"/>
              </a:rPr>
              <a:t>WAASLAND</a:t>
            </a:r>
            <a:endParaRPr lang="en-US" sz="2600" b="1" dirty="0" smtClean="0">
              <a:solidFill>
                <a:prstClr val="white"/>
              </a:solidFill>
              <a:latin typeface="Corbel" panose="020B0503020204020204" pitchFamily="34" charset="0"/>
              <a:ea typeface="Cambria Math" pitchFamily="18" charset="0"/>
              <a:cs typeface="Lao UI" panose="020B0502040204020203" pitchFamily="34" charset="0"/>
            </a:endParaRPr>
          </a:p>
        </p:txBody>
      </p:sp>
      <p:pic>
        <p:nvPicPr>
          <p:cNvPr id="9" name="Picture 2" descr="http://www.tov.be/sites/default/files/from-editors/Webshop/Gidsen/Havenland_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1997"/>
            <a:ext cx="2736304" cy="58164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534" y="141996"/>
            <a:ext cx="1466810" cy="170309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 descr="C:\Users\toe15\Downloads\shot-20160729-26328-1b7237a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61"/>
          <a:stretch/>
        </p:blipFill>
        <p:spPr bwMode="auto">
          <a:xfrm>
            <a:off x="6228185" y="1979876"/>
            <a:ext cx="2644914" cy="4007956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690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909" y="331200"/>
            <a:ext cx="3852563" cy="547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77" y="329152"/>
            <a:ext cx="1933335" cy="27049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98" y="3171412"/>
            <a:ext cx="1915891" cy="26822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331201"/>
            <a:ext cx="1910119" cy="270493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9"/>
          <a:stretch/>
        </p:blipFill>
        <p:spPr bwMode="auto">
          <a:xfrm>
            <a:off x="2612635" y="3171412"/>
            <a:ext cx="1901878" cy="268224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Ondertitel 2"/>
          <p:cNvSpPr txBox="1">
            <a:spLocks/>
          </p:cNvSpPr>
          <p:nvPr/>
        </p:nvSpPr>
        <p:spPr>
          <a:xfrm>
            <a:off x="539552" y="5910041"/>
            <a:ext cx="5904656" cy="35653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400" dirty="0" err="1" smtClean="0">
                <a:solidFill>
                  <a:srgbClr val="303B41"/>
                </a:solidFill>
                <a:latin typeface="Corbel" panose="020B0503020204020204" pitchFamily="34" charset="0"/>
              </a:rPr>
              <a:t>Bijlage</a:t>
            </a:r>
            <a:r>
              <a:rPr lang="en-US" sz="1400" dirty="0" smtClean="0">
                <a:solidFill>
                  <a:srgbClr val="303B41"/>
                </a:solidFill>
                <a:latin typeface="Corbel" panose="020B0503020204020204" pitchFamily="34" charset="0"/>
              </a:rPr>
              <a:t> Het </a:t>
            </a:r>
            <a:r>
              <a:rPr lang="en-US" sz="1400" dirty="0" err="1" smtClean="0">
                <a:solidFill>
                  <a:srgbClr val="303B41"/>
                </a:solidFill>
                <a:latin typeface="Corbel" panose="020B0503020204020204" pitchFamily="34" charset="0"/>
              </a:rPr>
              <a:t>Nieuwsblad</a:t>
            </a:r>
            <a:r>
              <a:rPr lang="en-US" sz="1400" dirty="0" smtClean="0">
                <a:solidFill>
                  <a:srgbClr val="303B41"/>
                </a:solidFill>
                <a:latin typeface="Corbel" panose="020B0503020204020204" pitchFamily="34" charset="0"/>
              </a:rPr>
              <a:t> West-</a:t>
            </a:r>
            <a:r>
              <a:rPr lang="en-US" sz="1400" dirty="0" err="1" smtClean="0">
                <a:solidFill>
                  <a:srgbClr val="303B41"/>
                </a:solidFill>
                <a:latin typeface="Corbel" panose="020B0503020204020204" pitchFamily="34" charset="0"/>
              </a:rPr>
              <a:t>Vlaanderen</a:t>
            </a:r>
            <a:r>
              <a:rPr lang="en-US" sz="1400" dirty="0" smtClean="0">
                <a:solidFill>
                  <a:srgbClr val="303B41"/>
                </a:solidFill>
                <a:latin typeface="Corbel" panose="020B0503020204020204" pitchFamily="34" charset="0"/>
              </a:rPr>
              <a:t>, Limburg, </a:t>
            </a:r>
            <a:r>
              <a:rPr lang="en-US" sz="1400" dirty="0" err="1" smtClean="0">
                <a:solidFill>
                  <a:srgbClr val="303B41"/>
                </a:solidFill>
                <a:latin typeface="Corbel" panose="020B0503020204020204" pitchFamily="34" charset="0"/>
              </a:rPr>
              <a:t>Gazet</a:t>
            </a:r>
            <a:r>
              <a:rPr lang="en-US" sz="1400" dirty="0" smtClean="0">
                <a:solidFill>
                  <a:srgbClr val="303B41"/>
                </a:solidFill>
                <a:latin typeface="Corbel" panose="020B0503020204020204" pitchFamily="34" charset="0"/>
              </a:rPr>
              <a:t> van </a:t>
            </a:r>
            <a:r>
              <a:rPr lang="en-US" sz="1400" dirty="0" err="1" smtClean="0">
                <a:solidFill>
                  <a:srgbClr val="303B41"/>
                </a:solidFill>
                <a:latin typeface="Corbel" panose="020B0503020204020204" pitchFamily="34" charset="0"/>
              </a:rPr>
              <a:t>Antwerpen</a:t>
            </a:r>
            <a:r>
              <a:rPr lang="en-US" sz="1400" dirty="0" smtClean="0">
                <a:solidFill>
                  <a:srgbClr val="303B41"/>
                </a:solidFill>
                <a:latin typeface="Corbel" panose="020B0503020204020204" pitchFamily="34" charset="0"/>
              </a:rPr>
              <a:t>  – 30 </a:t>
            </a:r>
            <a:r>
              <a:rPr lang="en-US" sz="1400" dirty="0" err="1" smtClean="0">
                <a:solidFill>
                  <a:srgbClr val="303B41"/>
                </a:solidFill>
                <a:latin typeface="Corbel" panose="020B0503020204020204" pitchFamily="34" charset="0"/>
              </a:rPr>
              <a:t>juni</a:t>
            </a:r>
            <a:r>
              <a:rPr lang="en-US" sz="1400" dirty="0" smtClean="0">
                <a:solidFill>
                  <a:srgbClr val="303B41"/>
                </a:solidFill>
                <a:latin typeface="Corbel" panose="020B0503020204020204" pitchFamily="34" charset="0"/>
              </a:rPr>
              <a:t> 2016 </a:t>
            </a:r>
          </a:p>
        </p:txBody>
      </p:sp>
      <p:sp>
        <p:nvSpPr>
          <p:cNvPr id="9" name="Titel 1"/>
          <p:cNvSpPr txBox="1">
            <a:spLocks/>
          </p:cNvSpPr>
          <p:nvPr/>
        </p:nvSpPr>
        <p:spPr>
          <a:xfrm>
            <a:off x="-9954" y="1988840"/>
            <a:ext cx="2853762" cy="484106"/>
          </a:xfrm>
          <a:prstGeom prst="rect">
            <a:avLst/>
          </a:prstGeom>
          <a:solidFill>
            <a:srgbClr val="E4593A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Corbel" panose="020B0503020204020204" pitchFamily="34" charset="0"/>
                <a:ea typeface="Cambria Math" pitchFamily="18" charset="0"/>
                <a:cs typeface="Lao UI" panose="020B0502040204020203" pitchFamily="34" charset="0"/>
              </a:rPr>
              <a:t>MEETJESLAND</a:t>
            </a:r>
            <a:endParaRPr lang="en-US" sz="2600" b="1" dirty="0" smtClean="0">
              <a:solidFill>
                <a:prstClr val="white"/>
              </a:solidFill>
              <a:latin typeface="Corbel" panose="020B0503020204020204" pitchFamily="34" charset="0"/>
              <a:ea typeface="Cambria Math" pitchFamily="18" charset="0"/>
              <a:cs typeface="Lao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08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310" y="241805"/>
            <a:ext cx="2953264" cy="63765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-9954" y="1988840"/>
            <a:ext cx="2853762" cy="484106"/>
          </a:xfrm>
          <a:prstGeom prst="rect">
            <a:avLst/>
          </a:prstGeom>
          <a:solidFill>
            <a:srgbClr val="E4593A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Corbel" panose="020B0503020204020204" pitchFamily="34" charset="0"/>
                <a:ea typeface="Cambria Math" pitchFamily="18" charset="0"/>
                <a:cs typeface="Lao UI" panose="020B0502040204020203" pitchFamily="34" charset="0"/>
              </a:rPr>
              <a:t>SCHELDELAND</a:t>
            </a:r>
            <a:endParaRPr lang="en-US" sz="2600" b="1" dirty="0" smtClean="0">
              <a:solidFill>
                <a:prstClr val="white"/>
              </a:solidFill>
              <a:latin typeface="Corbel" panose="020B0503020204020204" pitchFamily="34" charset="0"/>
              <a:ea typeface="Cambria Math" pitchFamily="18" charset="0"/>
              <a:cs typeface="Lao UI" panose="020B0502040204020203" pitchFamily="34" charset="0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5" y="241805"/>
            <a:ext cx="2966939" cy="63765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1" y="241805"/>
            <a:ext cx="2470951" cy="520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687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Toerisme Oost-Vlaander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000" y="6026400"/>
            <a:ext cx="1895143" cy="48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 descr="Schermopnam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58" y="135760"/>
            <a:ext cx="4911498" cy="640871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Afbeelding 2" descr="Schermopname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080" y="142660"/>
            <a:ext cx="3732530" cy="242224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-9954" y="1988840"/>
            <a:ext cx="3429826" cy="484106"/>
          </a:xfrm>
          <a:prstGeom prst="rect">
            <a:avLst/>
          </a:prstGeom>
          <a:solidFill>
            <a:srgbClr val="E4593A"/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Corbel" panose="020B0503020204020204" pitchFamily="34" charset="0"/>
                <a:ea typeface="Cambria Math" pitchFamily="18" charset="0"/>
                <a:cs typeface="Lao UI" panose="020B0502040204020203" pitchFamily="34" charset="0"/>
              </a:rPr>
              <a:t>VLAAMSE ARDENNEN</a:t>
            </a:r>
            <a:endParaRPr lang="en-US" sz="2600" b="1" dirty="0" smtClean="0">
              <a:solidFill>
                <a:prstClr val="white"/>
              </a:solidFill>
              <a:latin typeface="Corbel" panose="020B0503020204020204" pitchFamily="34" charset="0"/>
              <a:ea typeface="Cambria Math" pitchFamily="18" charset="0"/>
              <a:cs typeface="Lao UI" panose="020B0502040204020203" pitchFamily="34" charset="0"/>
            </a:endParaRPr>
          </a:p>
        </p:txBody>
      </p:sp>
      <p:pic>
        <p:nvPicPr>
          <p:cNvPr id="9" name="Picture 2" descr="C:\Users\toe15\Downloads\shot-20161208-2837-tmjrnk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321"/>
          <a:stretch/>
        </p:blipFill>
        <p:spPr bwMode="auto">
          <a:xfrm>
            <a:off x="5267080" y="2592362"/>
            <a:ext cx="3732530" cy="395211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699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23" y="332656"/>
            <a:ext cx="3780408" cy="547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57" y="328201"/>
            <a:ext cx="3894560" cy="54845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Ondertitel 2"/>
          <p:cNvSpPr txBox="1">
            <a:spLocks/>
          </p:cNvSpPr>
          <p:nvPr/>
        </p:nvSpPr>
        <p:spPr>
          <a:xfrm>
            <a:off x="539552" y="5910041"/>
            <a:ext cx="5904656" cy="356530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400" dirty="0" smtClean="0">
                <a:solidFill>
                  <a:srgbClr val="303B41"/>
                </a:solidFill>
                <a:latin typeface="Corbel" panose="020B0503020204020204" pitchFamily="34" charset="0"/>
              </a:rPr>
              <a:t>Mini dossier Het </a:t>
            </a:r>
            <a:r>
              <a:rPr lang="en-US" sz="1400" dirty="0" err="1" smtClean="0">
                <a:solidFill>
                  <a:srgbClr val="303B41"/>
                </a:solidFill>
                <a:latin typeface="Corbel" panose="020B0503020204020204" pitchFamily="34" charset="0"/>
              </a:rPr>
              <a:t>Nieuwsblad</a:t>
            </a:r>
            <a:r>
              <a:rPr lang="en-US" sz="1400" dirty="0" smtClean="0">
                <a:solidFill>
                  <a:srgbClr val="303B41"/>
                </a:solidFill>
                <a:latin typeface="Corbel" panose="020B0503020204020204" pitchFamily="34" charset="0"/>
              </a:rPr>
              <a:t> Magazine </a:t>
            </a:r>
            <a:r>
              <a:rPr lang="en-US" sz="1400" dirty="0" err="1" smtClean="0">
                <a:solidFill>
                  <a:srgbClr val="303B41"/>
                </a:solidFill>
                <a:latin typeface="Corbel" panose="020B0503020204020204" pitchFamily="34" charset="0"/>
              </a:rPr>
              <a:t>en</a:t>
            </a:r>
            <a:r>
              <a:rPr lang="en-US" sz="1400" dirty="0" smtClean="0">
                <a:solidFill>
                  <a:srgbClr val="303B41"/>
                </a:solidFill>
                <a:latin typeface="Corbel" panose="020B0503020204020204" pitchFamily="34" charset="0"/>
              </a:rPr>
              <a:t> </a:t>
            </a:r>
            <a:r>
              <a:rPr lang="en-US" sz="1400" dirty="0" err="1" smtClean="0">
                <a:solidFill>
                  <a:srgbClr val="303B41"/>
                </a:solidFill>
                <a:latin typeface="Corbel" panose="020B0503020204020204" pitchFamily="34" charset="0"/>
              </a:rPr>
              <a:t>Sjiek</a:t>
            </a:r>
            <a:r>
              <a:rPr lang="en-US" sz="1400" dirty="0" smtClean="0">
                <a:solidFill>
                  <a:srgbClr val="303B41"/>
                </a:solidFill>
                <a:latin typeface="Corbel" panose="020B0503020204020204" pitchFamily="34" charset="0"/>
              </a:rPr>
              <a:t> – 25 </a:t>
            </a:r>
            <a:r>
              <a:rPr lang="en-US" sz="1400" dirty="0" err="1" smtClean="0">
                <a:solidFill>
                  <a:srgbClr val="303B41"/>
                </a:solidFill>
                <a:latin typeface="Corbel" panose="020B0503020204020204" pitchFamily="34" charset="0"/>
              </a:rPr>
              <a:t>juni</a:t>
            </a:r>
            <a:r>
              <a:rPr lang="en-US" sz="1400" dirty="0" smtClean="0">
                <a:solidFill>
                  <a:srgbClr val="303B41"/>
                </a:solidFill>
                <a:latin typeface="Corbel" panose="020B0503020204020204" pitchFamily="34" charset="0"/>
              </a:rPr>
              <a:t> 2016 </a:t>
            </a: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-9954" y="1988840"/>
            <a:ext cx="1923803" cy="484106"/>
          </a:xfrm>
          <a:prstGeom prst="rect">
            <a:avLst/>
          </a:prstGeom>
          <a:solidFill>
            <a:srgbClr val="E4593A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Corbel" panose="020B0503020204020204" pitchFamily="34" charset="0"/>
                <a:ea typeface="Cambria Math" pitchFamily="18" charset="0"/>
                <a:cs typeface="Lao UI" panose="020B0502040204020203" pitchFamily="34" charset="0"/>
              </a:rPr>
              <a:t>GENT</a:t>
            </a:r>
            <a:endParaRPr lang="en-US" sz="2600" b="1" dirty="0" smtClean="0">
              <a:solidFill>
                <a:prstClr val="white"/>
              </a:solidFill>
              <a:latin typeface="Corbel" panose="020B0503020204020204" pitchFamily="34" charset="0"/>
              <a:ea typeface="Cambria Math" pitchFamily="18" charset="0"/>
              <a:cs typeface="Lao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935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18864" y="5085184"/>
            <a:ext cx="8229600" cy="1143000"/>
          </a:xfrm>
        </p:spPr>
        <p:txBody>
          <a:bodyPr/>
          <a:lstStyle/>
          <a:p>
            <a:endParaRPr lang="nl-BE" dirty="0"/>
          </a:p>
        </p:txBody>
      </p:sp>
      <p:sp>
        <p:nvSpPr>
          <p:cNvPr id="8" name="Tekstvak 7"/>
          <p:cNvSpPr txBox="1"/>
          <p:nvPr/>
        </p:nvSpPr>
        <p:spPr>
          <a:xfrm>
            <a:off x="675018" y="476672"/>
            <a:ext cx="8073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 dirty="0" smtClean="0">
                <a:solidFill>
                  <a:srgbClr val="C00000"/>
                </a:solidFill>
              </a:rPr>
              <a:t>Werking op interprovinciaal niveau</a:t>
            </a:r>
          </a:p>
        </p:txBody>
      </p:sp>
      <p:pic>
        <p:nvPicPr>
          <p:cNvPr id="11266" name="Picture 2" descr="L:\TOE\Katia3\Toerisme Oost-Vlaanderen\rekeningen en activiteiten\2016\chequ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124" y="1209994"/>
            <a:ext cx="2782416" cy="2289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L:\TOE\Katia3\Toerisme Oost-Vlaanderen\rekeningen en activiteiten\2016\cover-boek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04883" y="1123003"/>
            <a:ext cx="5616624" cy="435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L:\TOE\Katia3\Toerisme Oost-Vlaanderen\rekeningen en activiteiten\2016\De-Persgroep-Cover-foto_sectorsite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9082" y="4221088"/>
            <a:ext cx="6244917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049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L:\TOE\InfrastructuurPubliek\Kaart en suggestielussen wnw KMDM\700x420_WnwSLKalkenseFase1_Schaal1500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L:\TOE\Infrastructuur\Peters&amp;Meters\Peters &amp; Meters Ontmoeting 2013\DSCF095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16632"/>
            <a:ext cx="2787774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691680" y="1556792"/>
            <a:ext cx="4248472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 smtClean="0"/>
              <a:t>Ruim 31.000 te controleren bordjes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nl-BE" dirty="0" smtClean="0"/>
              <a:t>3.595 werkopdrachten voor herstellingen op terrein</a:t>
            </a:r>
            <a:r>
              <a:rPr lang="nl-BE" b="1" dirty="0" smtClean="0"/>
              <a:t> </a:t>
            </a:r>
          </a:p>
        </p:txBody>
      </p:sp>
      <p:pic>
        <p:nvPicPr>
          <p:cNvPr id="3077" name="Picture 5" descr="L:\TOE\Projectwerking\Impuls - BJER\Beleef je eigen Ronde\Rustpunten\FotoLocaties\Uitvoering_Na\Klusiberg_Patersberg4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4381128"/>
            <a:ext cx="4097713" cy="2304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gallery.mailchimp.com/8b2f1cbfd96038f1d0a346670/images/98ae7937-bc46-4458-bfb8-4f0f2c9dbe6d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74504">
            <a:off x="409812" y="3454827"/>
            <a:ext cx="3692239" cy="2556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49064"/>
              </p:ext>
            </p:extLst>
          </p:nvPr>
        </p:nvGraphicFramePr>
        <p:xfrm>
          <a:off x="6876256" y="2925048"/>
          <a:ext cx="1964641" cy="27787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Acrobat Document" r:id="rId8" imgW="6415912" imgH="9075296" progId="AcroExch.Document.11">
                  <p:embed/>
                </p:oleObj>
              </mc:Choice>
              <mc:Fallback>
                <p:oleObj name="Acrobat Document" r:id="rId8" imgW="6415912" imgH="9075296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6876256" y="2925048"/>
                        <a:ext cx="1964641" cy="277871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kstvak 7"/>
          <p:cNvSpPr txBox="1"/>
          <p:nvPr/>
        </p:nvSpPr>
        <p:spPr>
          <a:xfrm>
            <a:off x="230625" y="189435"/>
            <a:ext cx="504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 dirty="0" smtClean="0">
                <a:solidFill>
                  <a:srgbClr val="C00000"/>
                </a:solidFill>
              </a:rPr>
              <a:t>Toeristisch-recreatieve productontwikkeling</a:t>
            </a:r>
            <a:endParaRPr lang="nl-BE" sz="3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88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L:\TOE\InfrastructuurPubliek\Kaart en suggestielussen wnw KMDM\700x420_WnwSLKalkenseFase1_Schaal1500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http://www.tov.be/sites/default/files/from-editors/Webshop/Fietsnetwerkkaarten/Fietsnetwerkkaart_ML-2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89519">
            <a:off x="673759" y="287769"/>
            <a:ext cx="1187073" cy="2617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http://www.tov.be/sites/default/files/from-editors/Webshop/Fietsnetwerkkaarten/Fietsnetwerkkaart-WL-20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6085">
            <a:off x="2166272" y="244549"/>
            <a:ext cx="1205221" cy="266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77" y="2996952"/>
            <a:ext cx="6171602" cy="371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 descr="http://www.tov.be/sites/default/files/from-editors/Webshop/Fietsnetwerkkaarten/Fietsnetwerkkaart-leiestreek-201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76433">
            <a:off x="6167748" y="418572"/>
            <a:ext cx="1964554" cy="4125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estto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955" y="1704599"/>
            <a:ext cx="1620931" cy="6699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L:\TOE\Logo's\1.Tov&amp;Regio's\Toerisme-pms159-cg1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374585"/>
            <a:ext cx="2016224" cy="622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284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1"/>
          <p:cNvSpPr txBox="1">
            <a:spLocks/>
          </p:cNvSpPr>
          <p:nvPr/>
        </p:nvSpPr>
        <p:spPr>
          <a:xfrm>
            <a:off x="539552" y="444564"/>
            <a:ext cx="8604448" cy="484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b="1" dirty="0" smtClean="0">
                <a:solidFill>
                  <a:srgbClr val="C00000"/>
                </a:solidFill>
                <a:latin typeface="Corbel" panose="020B0503020204020204" pitchFamily="34" charset="0"/>
                <a:ea typeface="Cambria Math" pitchFamily="18" charset="0"/>
                <a:cs typeface="Lao UI" panose="020B0502040204020203" pitchFamily="34" charset="0"/>
              </a:rPr>
              <a:t>THEMACAMPAGNES</a:t>
            </a:r>
            <a:endParaRPr lang="en-US" sz="2600" b="1" dirty="0" smtClean="0">
              <a:solidFill>
                <a:srgbClr val="C00000"/>
              </a:solidFill>
              <a:latin typeface="Corbel" panose="020B0503020204020204" pitchFamily="34" charset="0"/>
              <a:ea typeface="Cambria Math" pitchFamily="18" charset="0"/>
              <a:cs typeface="Lao UI" panose="020B0502040204020203" pitchFamily="34" charset="0"/>
            </a:endParaRPr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383061129"/>
              </p:ext>
            </p:extLst>
          </p:nvPr>
        </p:nvGraphicFramePr>
        <p:xfrm>
          <a:off x="539552" y="1397000"/>
          <a:ext cx="7776864" cy="2176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vaal 5"/>
          <p:cNvSpPr/>
          <p:nvPr/>
        </p:nvSpPr>
        <p:spPr>
          <a:xfrm>
            <a:off x="3923928" y="2276872"/>
            <a:ext cx="3600400" cy="3661249"/>
          </a:xfrm>
          <a:prstGeom prst="ellipse">
            <a:avLst/>
          </a:prstGeom>
          <a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2">
              <a:tint val="50000"/>
              <a:hueOff val="-3809"/>
              <a:satOff val="-2729"/>
              <a:lumOff val="11191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8" name="Picture 2" descr="L:\TOE\Logo's\1.Tov&amp;Regio's\Toerisme-pms159-cg1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953903"/>
            <a:ext cx="1900396" cy="51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479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2050" name="Picture 2" descr="http://sector.tov.be/wp-content/uploads/2015/11/IMAG058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265" y="-27384"/>
            <a:ext cx="6624735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vak 7"/>
          <p:cNvSpPr txBox="1"/>
          <p:nvPr/>
        </p:nvSpPr>
        <p:spPr>
          <a:xfrm>
            <a:off x="323528" y="260648"/>
            <a:ext cx="62646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 dirty="0" smtClean="0">
                <a:solidFill>
                  <a:srgbClr val="C00000"/>
                </a:solidFill>
              </a:rPr>
              <a:t>Sectorwerking</a:t>
            </a:r>
            <a:endParaRPr lang="nl-BE" sz="3600" b="1" dirty="0">
              <a:solidFill>
                <a:srgbClr val="C0000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924944"/>
            <a:ext cx="3419475" cy="375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 descr="https://gallery.mailchimp.com/8b2f1cbfd96038f1d0a346670/images/2c1bfff8-cf9d-466b-aab9-deaa41e3029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9547" y="4221088"/>
            <a:ext cx="4640965" cy="2636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1336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286" y="135210"/>
            <a:ext cx="4905218" cy="61292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sector.tov.be/wp-content/uploads/2016/05/Ontdekkingsdag-Vlaamse-Ardenn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0611">
            <a:off x="448071" y="881185"/>
            <a:ext cx="4248472" cy="283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kstvak 8"/>
          <p:cNvSpPr txBox="1"/>
          <p:nvPr/>
        </p:nvSpPr>
        <p:spPr>
          <a:xfrm>
            <a:off x="187730" y="4519583"/>
            <a:ext cx="56084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 dirty="0" smtClean="0">
                <a:solidFill>
                  <a:srgbClr val="C00000"/>
                </a:solidFill>
              </a:rPr>
              <a:t>MICE-werking</a:t>
            </a:r>
            <a:br>
              <a:rPr lang="nl-BE" sz="3600" b="1" dirty="0" smtClean="0">
                <a:solidFill>
                  <a:srgbClr val="C00000"/>
                </a:solidFill>
              </a:rPr>
            </a:br>
            <a:r>
              <a:rPr lang="nl-BE" sz="2000" dirty="0" smtClean="0">
                <a:solidFill>
                  <a:srgbClr val="C00000"/>
                </a:solidFill>
              </a:rPr>
              <a:t>(meetings, incentives, congressen &amp; events)</a:t>
            </a:r>
            <a:endParaRPr lang="nl-BE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4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5093413" cy="318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kstvak 5"/>
          <p:cNvSpPr txBox="1"/>
          <p:nvPr/>
        </p:nvSpPr>
        <p:spPr>
          <a:xfrm>
            <a:off x="5101394" y="404664"/>
            <a:ext cx="40632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 dirty="0" smtClean="0">
                <a:solidFill>
                  <a:srgbClr val="C00000"/>
                </a:solidFill>
              </a:rPr>
              <a:t>Kennis en expertise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221507"/>
            <a:ext cx="3714750" cy="564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875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BE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6632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076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oerisme Oost-Vlaander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1609583"/>
            <a:ext cx="2610644" cy="739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Toerisme Oost-Vlaander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255" y="2737510"/>
            <a:ext cx="2532480" cy="72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Toerisme Oost-Vlaander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951" y="1909516"/>
            <a:ext cx="1701137" cy="10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http://www.toerisme-leiestreek.be/sites/leiestreek/files/Logo-Leiestreek-LR_scaled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1034433"/>
            <a:ext cx="3024336" cy="73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vak 14"/>
          <p:cNvSpPr txBox="1"/>
          <p:nvPr/>
        </p:nvSpPr>
        <p:spPr>
          <a:xfrm>
            <a:off x="611560" y="550421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3600" b="1" dirty="0" smtClean="0">
                <a:solidFill>
                  <a:srgbClr val="C00000"/>
                </a:solidFill>
              </a:rPr>
              <a:t>Regionale werking</a:t>
            </a:r>
          </a:p>
        </p:txBody>
      </p:sp>
      <p:pic>
        <p:nvPicPr>
          <p:cNvPr id="10243" name="Picture 3" descr="L:\TOE\Katia3\Toerisme Oost-Vlaanderen\rekeningen en activiteiten\2016\Strategisch-Plan-Vlaamse-Ardennen-Workshop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010534"/>
            <a:ext cx="6480720" cy="284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Toerisme Oost-Vlaander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64257"/>
            <a:ext cx="2648909" cy="756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0050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3984">
            <a:off x="5543218" y="447259"/>
            <a:ext cx="2906311" cy="408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4221088"/>
            <a:ext cx="4405821" cy="18279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84" y="476672"/>
            <a:ext cx="4408989" cy="3254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L:\TOE\Logo's\1.Tov&amp;Regio's\Toerisme-pms159-cg1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5953903"/>
            <a:ext cx="1900396" cy="517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3834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960554" y="444564"/>
            <a:ext cx="8183446" cy="484106"/>
          </a:xfrm>
          <a:prstGeom prst="rect">
            <a:avLst/>
          </a:prstGeom>
          <a:solidFill>
            <a:srgbClr val="E4593A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Corbel" panose="020B0503020204020204" pitchFamily="34" charset="0"/>
                <a:ea typeface="Cambria Math" pitchFamily="18" charset="0"/>
                <a:cs typeface="Lao UI" panose="020B0502040204020203" pitchFamily="34" charset="0"/>
              </a:rPr>
              <a:t>PLAN BIER</a:t>
            </a:r>
            <a:endParaRPr lang="en-US" sz="2600" b="1" dirty="0" smtClean="0">
              <a:solidFill>
                <a:prstClr val="white"/>
              </a:solidFill>
              <a:latin typeface="Corbel" panose="020B0503020204020204" pitchFamily="34" charset="0"/>
              <a:ea typeface="Cambria Math" pitchFamily="18" charset="0"/>
              <a:cs typeface="Lao UI" panose="020B0502040204020203" pitchFamily="34" charset="0"/>
            </a:endParaRPr>
          </a:p>
        </p:txBody>
      </p:sp>
      <p:sp>
        <p:nvSpPr>
          <p:cNvPr id="5" name="Ondertitel 2"/>
          <p:cNvSpPr txBox="1">
            <a:spLocks/>
          </p:cNvSpPr>
          <p:nvPr/>
        </p:nvSpPr>
        <p:spPr>
          <a:xfrm>
            <a:off x="3635896" y="1124744"/>
            <a:ext cx="4264050" cy="47149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00" dirty="0">
              <a:solidFill>
                <a:srgbClr val="303B41"/>
              </a:solidFill>
              <a:latin typeface="Corbel" panose="020B0503020204020204" pitchFamily="34" charset="0"/>
            </a:endParaRPr>
          </a:p>
        </p:txBody>
      </p:sp>
      <p:pic>
        <p:nvPicPr>
          <p:cNvPr id="6" name="Picture 2" descr="http://www.planbier.be/sites/default/files/from-editors/Webshop/Gidsen/Plan_Bier_Waasl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54" y="1124744"/>
            <a:ext cx="2522704" cy="474192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toe15\Downloads\shot-20160801-26328-2gfyau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0"/>
          <a:stretch/>
        </p:blipFill>
        <p:spPr bwMode="auto">
          <a:xfrm>
            <a:off x="4223427" y="928670"/>
            <a:ext cx="4547716" cy="569639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4926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toe15\Downloads\shot-20160823-2837-1o9zkg0.jpeg">
            <a:hlinkClick r:id="rId3"/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16" b="23335"/>
          <a:stretch/>
        </p:blipFill>
        <p:spPr bwMode="auto">
          <a:xfrm>
            <a:off x="440057" y="268321"/>
            <a:ext cx="6039647" cy="628295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676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4370970" cy="657334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16632"/>
            <a:ext cx="3129273" cy="3600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37400"/>
            <a:ext cx="2160240" cy="285257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187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960554" y="444564"/>
            <a:ext cx="8183446" cy="484106"/>
          </a:xfrm>
          <a:prstGeom prst="rect">
            <a:avLst/>
          </a:prstGeom>
          <a:solidFill>
            <a:srgbClr val="E4593A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Corbel" panose="020B0503020204020204" pitchFamily="34" charset="0"/>
                <a:ea typeface="Cambria Math" pitchFamily="18" charset="0"/>
                <a:cs typeface="Lao UI" panose="020B0502040204020203" pitchFamily="34" charset="0"/>
              </a:rPr>
              <a:t>BELEEF JE EIGEN RONDE</a:t>
            </a:r>
            <a:endParaRPr lang="en-US" sz="2600" b="1" dirty="0" smtClean="0">
              <a:solidFill>
                <a:prstClr val="white"/>
              </a:solidFill>
              <a:latin typeface="Corbel" panose="020B0503020204020204" pitchFamily="34" charset="0"/>
              <a:ea typeface="Cambria Math" pitchFamily="18" charset="0"/>
              <a:cs typeface="Lao UI" panose="020B0502040204020203" pitchFamily="34" charset="0"/>
            </a:endParaRPr>
          </a:p>
        </p:txBody>
      </p:sp>
      <p:pic>
        <p:nvPicPr>
          <p:cNvPr id="5" name="Picture 3" descr="C:\Users\toe15\Desktop\Ronde_v_Vlaanderen_straat-4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1124744"/>
            <a:ext cx="6437789" cy="393638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5253376"/>
            <a:ext cx="2088838" cy="127141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8" name="Ondertitel 2"/>
          <p:cNvSpPr txBox="1">
            <a:spLocks/>
          </p:cNvSpPr>
          <p:nvPr/>
        </p:nvSpPr>
        <p:spPr>
          <a:xfrm>
            <a:off x="6583675" y="4725144"/>
            <a:ext cx="2088838" cy="86409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00" dirty="0" smtClean="0">
              <a:solidFill>
                <a:srgbClr val="303B41"/>
              </a:solidFill>
              <a:latin typeface="Corbel" panose="020B0503020204020204" pitchFamily="34" charset="0"/>
            </a:endParaRPr>
          </a:p>
        </p:txBody>
      </p:sp>
      <p:pic>
        <p:nvPicPr>
          <p:cNvPr id="10" name="Picture 2" descr="C:\Users\TOE19\AppData\Local\Microsoft\Windows\Temporary Internet Files\Content.Outlook\Q1X09UGZ\DSC_614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02821"/>
            <a:ext cx="3444735" cy="23059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377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oe15\Downloads\shot-20160802-26328-1jjbxsm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92"/>
          <a:stretch/>
        </p:blipFill>
        <p:spPr bwMode="auto">
          <a:xfrm>
            <a:off x="147613" y="116631"/>
            <a:ext cx="4032448" cy="662570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toe15\Downloads\shot-20160802-26328-1v7ml8y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2"/>
          <a:stretch/>
        </p:blipFill>
        <p:spPr bwMode="auto">
          <a:xfrm>
            <a:off x="4644008" y="1374459"/>
            <a:ext cx="3759253" cy="414277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84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 txBox="1">
            <a:spLocks/>
          </p:cNvSpPr>
          <p:nvPr/>
        </p:nvSpPr>
        <p:spPr>
          <a:xfrm>
            <a:off x="960554" y="444564"/>
            <a:ext cx="8183446" cy="484106"/>
          </a:xfrm>
          <a:prstGeom prst="rect">
            <a:avLst/>
          </a:prstGeom>
          <a:solidFill>
            <a:srgbClr val="E4593A"/>
          </a:solidFill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Bef>
                <a:spcPct val="0"/>
              </a:spcBef>
              <a:defRPr/>
            </a:pPr>
            <a:r>
              <a:rPr lang="en-US" sz="2800" b="1" dirty="0" smtClean="0">
                <a:solidFill>
                  <a:prstClr val="white"/>
                </a:solidFill>
                <a:latin typeface="Corbel" panose="020B0503020204020204" pitchFamily="34" charset="0"/>
                <a:ea typeface="Cambria Math" pitchFamily="18" charset="0"/>
                <a:cs typeface="Lao UI" panose="020B0502040204020203" pitchFamily="34" charset="0"/>
              </a:rPr>
              <a:t>STAPAF</a:t>
            </a:r>
            <a:endParaRPr lang="en-US" sz="2600" b="1" dirty="0" smtClean="0">
              <a:solidFill>
                <a:prstClr val="white"/>
              </a:solidFill>
              <a:latin typeface="Corbel" panose="020B0503020204020204" pitchFamily="34" charset="0"/>
              <a:ea typeface="Cambria Math" pitchFamily="18" charset="0"/>
              <a:cs typeface="Lao UI" panose="020B0502040204020203" pitchFamily="34" charset="0"/>
            </a:endParaRPr>
          </a:p>
        </p:txBody>
      </p:sp>
      <p:sp>
        <p:nvSpPr>
          <p:cNvPr id="5" name="Ondertitel 2"/>
          <p:cNvSpPr txBox="1">
            <a:spLocks/>
          </p:cNvSpPr>
          <p:nvPr/>
        </p:nvSpPr>
        <p:spPr>
          <a:xfrm>
            <a:off x="3635896" y="1124744"/>
            <a:ext cx="4264050" cy="47149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00" dirty="0">
              <a:solidFill>
                <a:srgbClr val="303B41"/>
              </a:solidFill>
              <a:latin typeface="Corbel" panose="020B0503020204020204" pitchFamily="34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4"/>
            <a:ext cx="8771143" cy="3152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6" descr="http://www.tov.be/sites/default/files/from-editors/Webshop/StapAf/StapAf%20zomer%2020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482198"/>
            <a:ext cx="2438619" cy="3026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815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ndertitel 2"/>
          <p:cNvSpPr txBox="1">
            <a:spLocks/>
          </p:cNvSpPr>
          <p:nvPr/>
        </p:nvSpPr>
        <p:spPr>
          <a:xfrm>
            <a:off x="3635896" y="1124744"/>
            <a:ext cx="4264050" cy="471490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 sz="1400" dirty="0">
              <a:solidFill>
                <a:srgbClr val="303B41"/>
              </a:solidFill>
              <a:latin typeface="Corbel" panose="020B0503020204020204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54" y="1268760"/>
            <a:ext cx="7010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54" y="2446892"/>
            <a:ext cx="3674864" cy="3579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418" y="2442408"/>
            <a:ext cx="3514725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7237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</TotalTime>
  <Words>645</Words>
  <Application>Microsoft Office PowerPoint</Application>
  <PresentationFormat>Diavoorstelling (4:3)</PresentationFormat>
  <Paragraphs>171</Paragraphs>
  <Slides>25</Slides>
  <Notes>23</Notes>
  <HiddenSlides>0</HiddenSlides>
  <MMClips>0</MMClips>
  <ScaleCrop>false</ScaleCrop>
  <HeadingPairs>
    <vt:vector size="6" baseType="variant">
      <vt:variant>
        <vt:lpstr>Thema</vt:lpstr>
      </vt:variant>
      <vt:variant>
        <vt:i4>1</vt:i4>
      </vt:variant>
      <vt:variant>
        <vt:lpstr>Ingesloten OLE-bronprogramma's</vt:lpstr>
      </vt:variant>
      <vt:variant>
        <vt:i4>1</vt:i4>
      </vt:variant>
      <vt:variant>
        <vt:lpstr>Diatitels</vt:lpstr>
      </vt:variant>
      <vt:variant>
        <vt:i4>25</vt:i4>
      </vt:variant>
    </vt:vector>
  </HeadingPairs>
  <TitlesOfParts>
    <vt:vector size="27" baseType="lpstr">
      <vt:lpstr>Kantoorthema</vt:lpstr>
      <vt:lpstr>Acrobat Document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Provincie Oost-Vlaanderen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toe19</dc:creator>
  <cp:lastModifiedBy>toe19</cp:lastModifiedBy>
  <cp:revision>51</cp:revision>
  <dcterms:created xsi:type="dcterms:W3CDTF">2017-06-17T18:40:58Z</dcterms:created>
  <dcterms:modified xsi:type="dcterms:W3CDTF">2017-06-22T08:47:24Z</dcterms:modified>
</cp:coreProperties>
</file>